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1" r:id="rId7"/>
    <p:sldId id="268" r:id="rId8"/>
    <p:sldId id="270" r:id="rId9"/>
    <p:sldId id="262" r:id="rId10"/>
    <p:sldId id="272" r:id="rId11"/>
    <p:sldId id="263" r:id="rId12"/>
    <p:sldId id="271" r:id="rId13"/>
    <p:sldId id="273" r:id="rId14"/>
    <p:sldId id="264" r:id="rId15"/>
    <p:sldId id="269" r:id="rId16"/>
    <p:sldId id="274" r:id="rId17"/>
    <p:sldId id="275" r:id="rId18"/>
    <p:sldId id="276" r:id="rId19"/>
    <p:sldId id="278" r:id="rId20"/>
    <p:sldId id="277" r:id="rId21"/>
    <p:sldId id="279" r:id="rId22"/>
    <p:sldId id="282" r:id="rId23"/>
    <p:sldId id="265" r:id="rId24"/>
    <p:sldId id="281" r:id="rId25"/>
    <p:sldId id="260" r:id="rId26"/>
  </p:sldIdLst>
  <p:sldSz cx="12192000" cy="6858000"/>
  <p:notesSz cx="6858000" cy="9144000"/>
  <p:embeddedFontLst>
    <p:embeddedFont>
      <p:font typeface="微软雅黑" panose="020B0503020204020204" pitchFamily="34" charset="-122"/>
      <p:regular r:id="rId27"/>
      <p:bold r:id="rId28"/>
    </p:embeddedFont>
  </p:embeddedFontLst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3929" userDrawn="1">
          <p15:clr>
            <a:srgbClr val="A4A3A4"/>
          </p15:clr>
        </p15:guide>
        <p15:guide id="6" orient="horz" pos="3856" userDrawn="1">
          <p15:clr>
            <a:srgbClr val="A4A3A4"/>
          </p15:clr>
        </p15:guide>
        <p15:guide id="7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6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96" y="100"/>
      </p:cViewPr>
      <p:guideLst>
        <p:guide orient="horz" pos="3929"/>
        <p:guide orient="horz" pos="38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H="1">
            <a:off x="10453303" y="327059"/>
            <a:ext cx="1914423" cy="2686660"/>
            <a:chOff x="-177720" y="327059"/>
            <a:chExt cx="1914423" cy="2686660"/>
          </a:xfrm>
        </p:grpSpPr>
        <p:grpSp>
          <p:nvGrpSpPr>
            <p:cNvPr id="3" name="组合 2"/>
            <p:cNvGrpSpPr/>
            <p:nvPr/>
          </p:nvGrpSpPr>
          <p:grpSpPr>
            <a:xfrm rot="8128947">
              <a:off x="-177720" y="2479795"/>
              <a:ext cx="1914423" cy="145257"/>
              <a:chOff x="-4699878" y="7904273"/>
              <a:chExt cx="5573666" cy="422901"/>
            </a:xfrm>
            <a:solidFill>
              <a:srgbClr val="F8E6EE"/>
            </a:solidFill>
          </p:grpSpPr>
          <p:sp>
            <p:nvSpPr>
              <p:cNvPr id="6" name="等腰三角形 5"/>
              <p:cNvSpPr/>
              <p:nvPr/>
            </p:nvSpPr>
            <p:spPr>
              <a:xfrm>
                <a:off x="-2521407" y="7904273"/>
                <a:ext cx="490565" cy="42290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等腰三角形 6"/>
              <p:cNvSpPr/>
              <p:nvPr/>
            </p:nvSpPr>
            <p:spPr>
              <a:xfrm>
                <a:off x="-3247564" y="7904273"/>
                <a:ext cx="490565" cy="42290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7"/>
              <p:cNvSpPr/>
              <p:nvPr/>
            </p:nvSpPr>
            <p:spPr>
              <a:xfrm>
                <a:off x="-3973721" y="7904273"/>
                <a:ext cx="490565" cy="42290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等腰三角形 8"/>
              <p:cNvSpPr/>
              <p:nvPr/>
            </p:nvSpPr>
            <p:spPr>
              <a:xfrm>
                <a:off x="-4699878" y="7904273"/>
                <a:ext cx="490565" cy="42290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9"/>
              <p:cNvSpPr/>
              <p:nvPr/>
            </p:nvSpPr>
            <p:spPr>
              <a:xfrm>
                <a:off x="383223" y="7904273"/>
                <a:ext cx="490565" cy="42290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10"/>
              <p:cNvSpPr/>
              <p:nvPr/>
            </p:nvSpPr>
            <p:spPr>
              <a:xfrm>
                <a:off x="-342936" y="7904273"/>
                <a:ext cx="490565" cy="42290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>
                <a:off x="-1069093" y="7904273"/>
                <a:ext cx="490565" cy="42290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>
                <a:off x="-1795250" y="7904273"/>
                <a:ext cx="490565" cy="42290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任意多边形: 形状 4"/>
            <p:cNvSpPr/>
            <p:nvPr/>
          </p:nvSpPr>
          <p:spPr>
            <a:xfrm>
              <a:off x="0" y="327059"/>
              <a:ext cx="1310000" cy="2686660"/>
            </a:xfrm>
            <a:custGeom>
              <a:avLst/>
              <a:gdLst>
                <a:gd name="connsiteX0" fmla="*/ 0 w 1310000"/>
                <a:gd name="connsiteY0" fmla="*/ 0 h 2686660"/>
                <a:gd name="connsiteX1" fmla="*/ 1286432 w 1310000"/>
                <a:gd name="connsiteY1" fmla="*/ 1286432 h 2686660"/>
                <a:gd name="connsiteX2" fmla="*/ 1286432 w 1310000"/>
                <a:gd name="connsiteY2" fmla="*/ 1400229 h 2686660"/>
                <a:gd name="connsiteX3" fmla="*/ 0 w 1310000"/>
                <a:gd name="connsiteY3" fmla="*/ 2686660 h 2686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000" h="2686660">
                  <a:moveTo>
                    <a:pt x="0" y="0"/>
                  </a:moveTo>
                  <a:lnTo>
                    <a:pt x="1286432" y="1286432"/>
                  </a:lnTo>
                  <a:cubicBezTo>
                    <a:pt x="1317856" y="1317856"/>
                    <a:pt x="1317856" y="1368804"/>
                    <a:pt x="1286432" y="1400229"/>
                  </a:cubicBezTo>
                  <a:lnTo>
                    <a:pt x="0" y="2686660"/>
                  </a:lnTo>
                  <a:close/>
                </a:path>
              </a:pathLst>
            </a:custGeom>
            <a:solidFill>
              <a:srgbClr val="5E6F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任意多边形: 形状 13"/>
          <p:cNvSpPr/>
          <p:nvPr userDrawn="1"/>
        </p:nvSpPr>
        <p:spPr>
          <a:xfrm>
            <a:off x="46028" y="6328836"/>
            <a:ext cx="1155648" cy="529165"/>
          </a:xfrm>
          <a:custGeom>
            <a:avLst/>
            <a:gdLst>
              <a:gd name="connsiteX0" fmla="*/ 577824 w 1155648"/>
              <a:gd name="connsiteY0" fmla="*/ 0 h 529165"/>
              <a:gd name="connsiteX1" fmla="*/ 660890 w 1155648"/>
              <a:gd name="connsiteY1" fmla="*/ 34407 h 529165"/>
              <a:gd name="connsiteX2" fmla="*/ 1155648 w 1155648"/>
              <a:gd name="connsiteY2" fmla="*/ 529165 h 529165"/>
              <a:gd name="connsiteX3" fmla="*/ 0 w 1155648"/>
              <a:gd name="connsiteY3" fmla="*/ 529165 h 529165"/>
              <a:gd name="connsiteX4" fmla="*/ 494758 w 1155648"/>
              <a:gd name="connsiteY4" fmla="*/ 34407 h 529165"/>
              <a:gd name="connsiteX5" fmla="*/ 577824 w 1155648"/>
              <a:gd name="connsiteY5" fmla="*/ 0 h 5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5648" h="529165">
                <a:moveTo>
                  <a:pt x="577824" y="0"/>
                </a:moveTo>
                <a:cubicBezTo>
                  <a:pt x="607888" y="0"/>
                  <a:pt x="637951" y="11469"/>
                  <a:pt x="660890" y="34407"/>
                </a:cubicBezTo>
                <a:lnTo>
                  <a:pt x="1155648" y="529165"/>
                </a:lnTo>
                <a:lnTo>
                  <a:pt x="0" y="529165"/>
                </a:lnTo>
                <a:lnTo>
                  <a:pt x="494758" y="34407"/>
                </a:lnTo>
                <a:cubicBezTo>
                  <a:pt x="517696" y="11469"/>
                  <a:pt x="547760" y="0"/>
                  <a:pt x="577824" y="0"/>
                </a:cubicBezTo>
                <a:close/>
              </a:path>
            </a:pathLst>
          </a:custGeom>
          <a:solidFill>
            <a:srgbClr val="5E6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 userDrawn="1"/>
        </p:nvSpPr>
        <p:spPr>
          <a:xfrm>
            <a:off x="0" y="4313474"/>
            <a:ext cx="1138918" cy="2360432"/>
          </a:xfrm>
          <a:custGeom>
            <a:avLst/>
            <a:gdLst>
              <a:gd name="connsiteX0" fmla="*/ 0 w 1138918"/>
              <a:gd name="connsiteY0" fmla="*/ 0 h 2360432"/>
              <a:gd name="connsiteX1" fmla="*/ 1109716 w 1138918"/>
              <a:gd name="connsiteY1" fmla="*/ 1109716 h 2360432"/>
              <a:gd name="connsiteX2" fmla="*/ 1109716 w 1138918"/>
              <a:gd name="connsiteY2" fmla="*/ 1250717 h 2360432"/>
              <a:gd name="connsiteX3" fmla="*/ 0 w 1138918"/>
              <a:gd name="connsiteY3" fmla="*/ 2360432 h 236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8918" h="2360432">
                <a:moveTo>
                  <a:pt x="0" y="0"/>
                </a:moveTo>
                <a:lnTo>
                  <a:pt x="1109716" y="1109716"/>
                </a:lnTo>
                <a:cubicBezTo>
                  <a:pt x="1148652" y="1148652"/>
                  <a:pt x="1148652" y="1211781"/>
                  <a:pt x="1109716" y="1250717"/>
                </a:cubicBezTo>
                <a:lnTo>
                  <a:pt x="0" y="2360432"/>
                </a:lnTo>
                <a:close/>
              </a:path>
            </a:pathLst>
          </a:custGeom>
          <a:solidFill>
            <a:srgbClr val="F8E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1466850" y="2051222"/>
            <a:ext cx="9258300" cy="2287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/>
          </a:p>
        </p:txBody>
      </p:sp>
      <p:cxnSp>
        <p:nvCxnSpPr>
          <p:cNvPr id="19" name="直接连接符 18"/>
          <p:cNvCxnSpPr/>
          <p:nvPr userDrawn="1"/>
        </p:nvCxnSpPr>
        <p:spPr>
          <a:xfrm flipH="1">
            <a:off x="2029968" y="2642677"/>
            <a:ext cx="190195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 flipH="1">
            <a:off x="8284464" y="2642677"/>
            <a:ext cx="190195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59498" y="849731"/>
            <a:ext cx="1166169" cy="1641319"/>
            <a:chOff x="-59498" y="849731"/>
            <a:chExt cx="1166169" cy="1641319"/>
          </a:xfrm>
        </p:grpSpPr>
        <p:grpSp>
          <p:nvGrpSpPr>
            <p:cNvPr id="3" name="组合 2"/>
            <p:cNvGrpSpPr/>
            <p:nvPr/>
          </p:nvGrpSpPr>
          <p:grpSpPr>
            <a:xfrm rot="8128947">
              <a:off x="-59498" y="2217484"/>
              <a:ext cx="1166169" cy="145257"/>
              <a:chOff x="-4699878" y="7904273"/>
              <a:chExt cx="3395193" cy="422901"/>
            </a:xfrm>
            <a:solidFill>
              <a:srgbClr val="F8E6EE"/>
            </a:solidFill>
          </p:grpSpPr>
          <p:sp>
            <p:nvSpPr>
              <p:cNvPr id="5" name="等腰三角形 4"/>
              <p:cNvSpPr/>
              <p:nvPr/>
            </p:nvSpPr>
            <p:spPr>
              <a:xfrm>
                <a:off x="-2521407" y="7904273"/>
                <a:ext cx="490565" cy="42290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-3247564" y="7904273"/>
                <a:ext cx="490565" cy="42290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等腰三角形 6"/>
              <p:cNvSpPr/>
              <p:nvPr/>
            </p:nvSpPr>
            <p:spPr>
              <a:xfrm>
                <a:off x="-3973721" y="7904273"/>
                <a:ext cx="490565" cy="42290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7"/>
              <p:cNvSpPr/>
              <p:nvPr/>
            </p:nvSpPr>
            <p:spPr>
              <a:xfrm>
                <a:off x="-4699878" y="7904273"/>
                <a:ext cx="490565" cy="42290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等腰三角形 8"/>
              <p:cNvSpPr/>
              <p:nvPr/>
            </p:nvSpPr>
            <p:spPr>
              <a:xfrm>
                <a:off x="-1795250" y="7904273"/>
                <a:ext cx="490565" cy="42290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" name="任意多边形: 形状 3"/>
            <p:cNvSpPr/>
            <p:nvPr/>
          </p:nvSpPr>
          <p:spPr>
            <a:xfrm>
              <a:off x="1" y="849731"/>
              <a:ext cx="787329" cy="1641319"/>
            </a:xfrm>
            <a:custGeom>
              <a:avLst/>
              <a:gdLst>
                <a:gd name="connsiteX0" fmla="*/ 0 w 787329"/>
                <a:gd name="connsiteY0" fmla="*/ 0 h 1641319"/>
                <a:gd name="connsiteX1" fmla="*/ 763761 w 787329"/>
                <a:gd name="connsiteY1" fmla="*/ 763761 h 1641319"/>
                <a:gd name="connsiteX2" fmla="*/ 763761 w 787329"/>
                <a:gd name="connsiteY2" fmla="*/ 877558 h 1641319"/>
                <a:gd name="connsiteX3" fmla="*/ 0 w 787329"/>
                <a:gd name="connsiteY3" fmla="*/ 1641319 h 164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7329" h="1641319">
                  <a:moveTo>
                    <a:pt x="0" y="0"/>
                  </a:moveTo>
                  <a:lnTo>
                    <a:pt x="763761" y="763761"/>
                  </a:lnTo>
                  <a:cubicBezTo>
                    <a:pt x="795185" y="795185"/>
                    <a:pt x="795185" y="846133"/>
                    <a:pt x="763761" y="877558"/>
                  </a:cubicBezTo>
                  <a:lnTo>
                    <a:pt x="0" y="1641319"/>
                  </a:lnTo>
                  <a:close/>
                </a:path>
              </a:pathLst>
            </a:custGeom>
            <a:solidFill>
              <a:srgbClr val="5E6F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任意多边形: 形状 9"/>
          <p:cNvSpPr/>
          <p:nvPr userDrawn="1"/>
        </p:nvSpPr>
        <p:spPr>
          <a:xfrm>
            <a:off x="10007600" y="5411487"/>
            <a:ext cx="2184399" cy="1446513"/>
          </a:xfrm>
          <a:custGeom>
            <a:avLst/>
            <a:gdLst>
              <a:gd name="connsiteX0" fmla="*/ 1027715 w 1478487"/>
              <a:gd name="connsiteY0" fmla="*/ 0 h 979057"/>
              <a:gd name="connsiteX1" fmla="*/ 1110781 w 1478487"/>
              <a:gd name="connsiteY1" fmla="*/ 34407 h 979057"/>
              <a:gd name="connsiteX2" fmla="*/ 1478487 w 1478487"/>
              <a:gd name="connsiteY2" fmla="*/ 402113 h 979057"/>
              <a:gd name="connsiteX3" fmla="*/ 1478487 w 1478487"/>
              <a:gd name="connsiteY3" fmla="*/ 979057 h 979057"/>
              <a:gd name="connsiteX4" fmla="*/ 0 w 1478487"/>
              <a:gd name="connsiteY4" fmla="*/ 979057 h 979057"/>
              <a:gd name="connsiteX5" fmla="*/ 944650 w 1478487"/>
              <a:gd name="connsiteY5" fmla="*/ 34407 h 979057"/>
              <a:gd name="connsiteX6" fmla="*/ 1027715 w 1478487"/>
              <a:gd name="connsiteY6" fmla="*/ 0 h 979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487" h="979057">
                <a:moveTo>
                  <a:pt x="1027715" y="0"/>
                </a:moveTo>
                <a:cubicBezTo>
                  <a:pt x="1057779" y="0"/>
                  <a:pt x="1087843" y="11469"/>
                  <a:pt x="1110781" y="34407"/>
                </a:cubicBezTo>
                <a:lnTo>
                  <a:pt x="1478487" y="402113"/>
                </a:lnTo>
                <a:lnTo>
                  <a:pt x="1478487" y="979057"/>
                </a:lnTo>
                <a:lnTo>
                  <a:pt x="0" y="979057"/>
                </a:lnTo>
                <a:lnTo>
                  <a:pt x="944650" y="34407"/>
                </a:lnTo>
                <a:cubicBezTo>
                  <a:pt x="967588" y="11469"/>
                  <a:pt x="997652" y="0"/>
                  <a:pt x="1027715" y="0"/>
                </a:cubicBezTo>
                <a:close/>
              </a:path>
            </a:pathLst>
          </a:custGeom>
          <a:solidFill>
            <a:srgbClr val="F8E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0745487" y="0"/>
            <a:ext cx="1446513" cy="1446513"/>
          </a:xfrm>
          <a:custGeom>
            <a:avLst/>
            <a:gdLst>
              <a:gd name="connsiteX0" fmla="*/ 0 w 1117111"/>
              <a:gd name="connsiteY0" fmla="*/ 0 h 1117111"/>
              <a:gd name="connsiteX1" fmla="*/ 1117111 w 1117111"/>
              <a:gd name="connsiteY1" fmla="*/ 0 h 1117111"/>
              <a:gd name="connsiteX2" fmla="*/ 1117111 w 1117111"/>
              <a:gd name="connsiteY2" fmla="*/ 1117111 h 1117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111" h="1117111">
                <a:moveTo>
                  <a:pt x="0" y="0"/>
                </a:moveTo>
                <a:lnTo>
                  <a:pt x="1117111" y="0"/>
                </a:lnTo>
                <a:lnTo>
                  <a:pt x="1117111" y="1117111"/>
                </a:lnTo>
                <a:close/>
              </a:path>
            </a:pathLst>
          </a:custGeom>
          <a:solidFill>
            <a:srgbClr val="5E6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 rot="8128947" flipH="1" flipV="1">
            <a:off x="11115540" y="3356371"/>
            <a:ext cx="1166169" cy="145257"/>
            <a:chOff x="-4699878" y="7904273"/>
            <a:chExt cx="3395193" cy="422901"/>
          </a:xfrm>
          <a:solidFill>
            <a:srgbClr val="5E6FA2"/>
          </a:solidFill>
        </p:grpSpPr>
        <p:sp>
          <p:nvSpPr>
            <p:cNvPr id="14" name="等腰三角形 13"/>
            <p:cNvSpPr/>
            <p:nvPr/>
          </p:nvSpPr>
          <p:spPr>
            <a:xfrm>
              <a:off x="-2521407" y="7904273"/>
              <a:ext cx="490565" cy="4229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-3247564" y="7904273"/>
              <a:ext cx="490565" cy="4229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-3973721" y="7904273"/>
              <a:ext cx="490565" cy="4229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-4699878" y="7904273"/>
              <a:ext cx="490565" cy="4229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-1795250" y="7904273"/>
              <a:ext cx="490565" cy="4229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任意多边形: 形状 18"/>
          <p:cNvSpPr/>
          <p:nvPr userDrawn="1"/>
        </p:nvSpPr>
        <p:spPr>
          <a:xfrm rot="16200000" flipH="1">
            <a:off x="10812029" y="3767255"/>
            <a:ext cx="1893100" cy="866840"/>
          </a:xfrm>
          <a:custGeom>
            <a:avLst/>
            <a:gdLst>
              <a:gd name="connsiteX0" fmla="*/ 577824 w 1155648"/>
              <a:gd name="connsiteY0" fmla="*/ 0 h 529165"/>
              <a:gd name="connsiteX1" fmla="*/ 660890 w 1155648"/>
              <a:gd name="connsiteY1" fmla="*/ 34407 h 529165"/>
              <a:gd name="connsiteX2" fmla="*/ 1155648 w 1155648"/>
              <a:gd name="connsiteY2" fmla="*/ 529165 h 529165"/>
              <a:gd name="connsiteX3" fmla="*/ 0 w 1155648"/>
              <a:gd name="connsiteY3" fmla="*/ 529165 h 529165"/>
              <a:gd name="connsiteX4" fmla="*/ 494758 w 1155648"/>
              <a:gd name="connsiteY4" fmla="*/ 34407 h 529165"/>
              <a:gd name="connsiteX5" fmla="*/ 577824 w 1155648"/>
              <a:gd name="connsiteY5" fmla="*/ 0 h 5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5648" h="529165">
                <a:moveTo>
                  <a:pt x="577824" y="0"/>
                </a:moveTo>
                <a:cubicBezTo>
                  <a:pt x="607888" y="0"/>
                  <a:pt x="637951" y="11469"/>
                  <a:pt x="660890" y="34407"/>
                </a:cubicBezTo>
                <a:lnTo>
                  <a:pt x="1155648" y="529165"/>
                </a:lnTo>
                <a:lnTo>
                  <a:pt x="0" y="529165"/>
                </a:lnTo>
                <a:lnTo>
                  <a:pt x="494758" y="34407"/>
                </a:lnTo>
                <a:cubicBezTo>
                  <a:pt x="517696" y="11469"/>
                  <a:pt x="547760" y="0"/>
                  <a:pt x="577824" y="0"/>
                </a:cubicBezTo>
                <a:close/>
              </a:path>
            </a:pathLst>
          </a:custGeom>
          <a:solidFill>
            <a:srgbClr val="5E6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 userDrawn="1"/>
        </p:nvSpPr>
        <p:spPr>
          <a:xfrm>
            <a:off x="5086350" y="1165067"/>
            <a:ext cx="2150436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accent1">
                    <a:alpha val="20000"/>
                  </a:schemeClr>
                </a:solidFill>
                <a:latin typeface="+mj-ea"/>
                <a:ea typeface="+mj-ea"/>
              </a:rPr>
              <a:t>CONTENTS</a:t>
            </a:r>
            <a:endParaRPr lang="zh-CN" altLang="en-US" sz="2800" dirty="0">
              <a:solidFill>
                <a:schemeClr val="accent1">
                  <a:alpha val="2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5019675" y="1365866"/>
            <a:ext cx="2152650" cy="11079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lang="zh-CN" altLang="en-US" sz="7200" dirty="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</a:p>
        </p:txBody>
      </p:sp>
      <p:grpSp>
        <p:nvGrpSpPr>
          <p:cNvPr id="40" name="组合 39"/>
          <p:cNvGrpSpPr/>
          <p:nvPr userDrawn="1"/>
        </p:nvGrpSpPr>
        <p:grpSpPr>
          <a:xfrm>
            <a:off x="6942798" y="1753798"/>
            <a:ext cx="1388402" cy="361422"/>
            <a:chOff x="7219554" y="1692534"/>
            <a:chExt cx="1102915" cy="361422"/>
          </a:xfrm>
        </p:grpSpPr>
        <p:sp>
          <p:nvSpPr>
            <p:cNvPr id="41" name="平行四边形 40"/>
            <p:cNvSpPr/>
            <p:nvPr/>
          </p:nvSpPr>
          <p:spPr>
            <a:xfrm>
              <a:off x="7219554" y="1692534"/>
              <a:ext cx="850369" cy="57686"/>
            </a:xfrm>
            <a:prstGeom prst="parallelogram">
              <a:avLst>
                <a:gd name="adj" fmla="val 91048"/>
              </a:avLst>
            </a:prstGeom>
            <a:gradFill>
              <a:gsLst>
                <a:gs pos="2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 dirty="0"/>
            </a:p>
          </p:txBody>
        </p:sp>
        <p:sp>
          <p:nvSpPr>
            <p:cNvPr id="42" name="平行四边形 41"/>
            <p:cNvSpPr/>
            <p:nvPr/>
          </p:nvSpPr>
          <p:spPr>
            <a:xfrm>
              <a:off x="7393385" y="1820119"/>
              <a:ext cx="929084" cy="118219"/>
            </a:xfrm>
            <a:prstGeom prst="parallelogram">
              <a:avLst>
                <a:gd name="adj" fmla="val 67300"/>
              </a:avLst>
            </a:prstGeom>
            <a:gradFill>
              <a:gsLst>
                <a:gs pos="2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 dirty="0"/>
            </a:p>
          </p:txBody>
        </p:sp>
        <p:sp>
          <p:nvSpPr>
            <p:cNvPr id="43" name="平行四边形 42"/>
            <p:cNvSpPr/>
            <p:nvPr/>
          </p:nvSpPr>
          <p:spPr>
            <a:xfrm>
              <a:off x="7343379" y="2008237"/>
              <a:ext cx="405209" cy="45719"/>
            </a:xfrm>
            <a:prstGeom prst="parallelogram">
              <a:avLst>
                <a:gd name="adj" fmla="val 91048"/>
              </a:avLst>
            </a:prstGeom>
            <a:gradFill>
              <a:gsLst>
                <a:gs pos="2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 dirty="0"/>
            </a:p>
          </p:txBody>
        </p:sp>
      </p:grpSp>
      <p:grpSp>
        <p:nvGrpSpPr>
          <p:cNvPr id="44" name="组合 43"/>
          <p:cNvGrpSpPr/>
          <p:nvPr userDrawn="1"/>
        </p:nvGrpSpPr>
        <p:grpSpPr>
          <a:xfrm flipH="1">
            <a:off x="3860801" y="1753798"/>
            <a:ext cx="1388402" cy="361422"/>
            <a:chOff x="7219554" y="1692534"/>
            <a:chExt cx="1102915" cy="361422"/>
          </a:xfrm>
        </p:grpSpPr>
        <p:sp>
          <p:nvSpPr>
            <p:cNvPr id="45" name="平行四边形 44"/>
            <p:cNvSpPr/>
            <p:nvPr/>
          </p:nvSpPr>
          <p:spPr>
            <a:xfrm>
              <a:off x="7219554" y="1692534"/>
              <a:ext cx="850369" cy="57686"/>
            </a:xfrm>
            <a:prstGeom prst="parallelogram">
              <a:avLst>
                <a:gd name="adj" fmla="val 91048"/>
              </a:avLst>
            </a:prstGeom>
            <a:gradFill>
              <a:gsLst>
                <a:gs pos="2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 dirty="0"/>
            </a:p>
          </p:txBody>
        </p:sp>
        <p:sp>
          <p:nvSpPr>
            <p:cNvPr id="46" name="平行四边形 45"/>
            <p:cNvSpPr/>
            <p:nvPr/>
          </p:nvSpPr>
          <p:spPr>
            <a:xfrm>
              <a:off x="7393385" y="1820119"/>
              <a:ext cx="929084" cy="118219"/>
            </a:xfrm>
            <a:prstGeom prst="parallelogram">
              <a:avLst>
                <a:gd name="adj" fmla="val 67300"/>
              </a:avLst>
            </a:prstGeom>
            <a:gradFill>
              <a:gsLst>
                <a:gs pos="2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 dirty="0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7343379" y="2008237"/>
              <a:ext cx="405209" cy="45719"/>
            </a:xfrm>
            <a:prstGeom prst="parallelogram">
              <a:avLst>
                <a:gd name="adj" fmla="val 91048"/>
              </a:avLst>
            </a:prstGeom>
            <a:gradFill>
              <a:gsLst>
                <a:gs pos="2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rot="10800000" flipH="1">
            <a:off x="0" y="-2"/>
            <a:ext cx="1968500" cy="3990464"/>
            <a:chOff x="0" y="4422012"/>
            <a:chExt cx="1201676" cy="2435989"/>
          </a:xfrm>
        </p:grpSpPr>
        <p:sp>
          <p:nvSpPr>
            <p:cNvPr id="3" name="任意多边形: 形状 2"/>
            <p:cNvSpPr/>
            <p:nvPr userDrawn="1"/>
          </p:nvSpPr>
          <p:spPr>
            <a:xfrm>
              <a:off x="46028" y="6328836"/>
              <a:ext cx="1155648" cy="529165"/>
            </a:xfrm>
            <a:custGeom>
              <a:avLst/>
              <a:gdLst>
                <a:gd name="connsiteX0" fmla="*/ 577824 w 1155648"/>
                <a:gd name="connsiteY0" fmla="*/ 0 h 529165"/>
                <a:gd name="connsiteX1" fmla="*/ 660890 w 1155648"/>
                <a:gd name="connsiteY1" fmla="*/ 34407 h 529165"/>
                <a:gd name="connsiteX2" fmla="*/ 1155648 w 1155648"/>
                <a:gd name="connsiteY2" fmla="*/ 529165 h 529165"/>
                <a:gd name="connsiteX3" fmla="*/ 0 w 1155648"/>
                <a:gd name="connsiteY3" fmla="*/ 529165 h 529165"/>
                <a:gd name="connsiteX4" fmla="*/ 494758 w 1155648"/>
                <a:gd name="connsiteY4" fmla="*/ 34407 h 529165"/>
                <a:gd name="connsiteX5" fmla="*/ 577824 w 1155648"/>
                <a:gd name="connsiteY5" fmla="*/ 0 h 52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648" h="529165">
                  <a:moveTo>
                    <a:pt x="577824" y="0"/>
                  </a:moveTo>
                  <a:cubicBezTo>
                    <a:pt x="607888" y="0"/>
                    <a:pt x="637951" y="11469"/>
                    <a:pt x="660890" y="34407"/>
                  </a:cubicBezTo>
                  <a:lnTo>
                    <a:pt x="1155648" y="529165"/>
                  </a:lnTo>
                  <a:lnTo>
                    <a:pt x="0" y="529165"/>
                  </a:lnTo>
                  <a:lnTo>
                    <a:pt x="494758" y="34407"/>
                  </a:lnTo>
                  <a:cubicBezTo>
                    <a:pt x="517696" y="11469"/>
                    <a:pt x="547760" y="0"/>
                    <a:pt x="577824" y="0"/>
                  </a:cubicBezTo>
                  <a:close/>
                </a:path>
              </a:pathLst>
            </a:custGeom>
            <a:solidFill>
              <a:srgbClr val="5E6F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/>
            <p:cNvSpPr/>
            <p:nvPr userDrawn="1"/>
          </p:nvSpPr>
          <p:spPr>
            <a:xfrm>
              <a:off x="0" y="4422012"/>
              <a:ext cx="1138918" cy="2360432"/>
            </a:xfrm>
            <a:custGeom>
              <a:avLst/>
              <a:gdLst>
                <a:gd name="connsiteX0" fmla="*/ 0 w 1138918"/>
                <a:gd name="connsiteY0" fmla="*/ 0 h 2360432"/>
                <a:gd name="connsiteX1" fmla="*/ 1109716 w 1138918"/>
                <a:gd name="connsiteY1" fmla="*/ 1109716 h 2360432"/>
                <a:gd name="connsiteX2" fmla="*/ 1109716 w 1138918"/>
                <a:gd name="connsiteY2" fmla="*/ 1250717 h 2360432"/>
                <a:gd name="connsiteX3" fmla="*/ 0 w 1138918"/>
                <a:gd name="connsiteY3" fmla="*/ 2360432 h 2360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918" h="2360432">
                  <a:moveTo>
                    <a:pt x="0" y="0"/>
                  </a:moveTo>
                  <a:lnTo>
                    <a:pt x="1109716" y="1109716"/>
                  </a:lnTo>
                  <a:cubicBezTo>
                    <a:pt x="1148652" y="1148652"/>
                    <a:pt x="1148652" y="1211781"/>
                    <a:pt x="1109716" y="1250717"/>
                  </a:cubicBezTo>
                  <a:lnTo>
                    <a:pt x="0" y="2360432"/>
                  </a:lnTo>
                  <a:close/>
                </a:path>
              </a:pathLst>
            </a:custGeom>
            <a:solidFill>
              <a:srgbClr val="F8E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任意多边形: 形状 4"/>
          <p:cNvSpPr/>
          <p:nvPr userDrawn="1"/>
        </p:nvSpPr>
        <p:spPr>
          <a:xfrm>
            <a:off x="10007601" y="5411487"/>
            <a:ext cx="2184399" cy="1446513"/>
          </a:xfrm>
          <a:custGeom>
            <a:avLst/>
            <a:gdLst>
              <a:gd name="connsiteX0" fmla="*/ 1027715 w 1478487"/>
              <a:gd name="connsiteY0" fmla="*/ 0 h 979057"/>
              <a:gd name="connsiteX1" fmla="*/ 1110781 w 1478487"/>
              <a:gd name="connsiteY1" fmla="*/ 34407 h 979057"/>
              <a:gd name="connsiteX2" fmla="*/ 1478487 w 1478487"/>
              <a:gd name="connsiteY2" fmla="*/ 402113 h 979057"/>
              <a:gd name="connsiteX3" fmla="*/ 1478487 w 1478487"/>
              <a:gd name="connsiteY3" fmla="*/ 979057 h 979057"/>
              <a:gd name="connsiteX4" fmla="*/ 0 w 1478487"/>
              <a:gd name="connsiteY4" fmla="*/ 979057 h 979057"/>
              <a:gd name="connsiteX5" fmla="*/ 944650 w 1478487"/>
              <a:gd name="connsiteY5" fmla="*/ 34407 h 979057"/>
              <a:gd name="connsiteX6" fmla="*/ 1027715 w 1478487"/>
              <a:gd name="connsiteY6" fmla="*/ 0 h 979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487" h="979057">
                <a:moveTo>
                  <a:pt x="1027715" y="0"/>
                </a:moveTo>
                <a:cubicBezTo>
                  <a:pt x="1057779" y="0"/>
                  <a:pt x="1087843" y="11469"/>
                  <a:pt x="1110781" y="34407"/>
                </a:cubicBezTo>
                <a:lnTo>
                  <a:pt x="1478487" y="402113"/>
                </a:lnTo>
                <a:lnTo>
                  <a:pt x="1478487" y="979057"/>
                </a:lnTo>
                <a:lnTo>
                  <a:pt x="0" y="979057"/>
                </a:lnTo>
                <a:lnTo>
                  <a:pt x="944650" y="34407"/>
                </a:lnTo>
                <a:cubicBezTo>
                  <a:pt x="967588" y="11469"/>
                  <a:pt x="997652" y="0"/>
                  <a:pt x="1027715" y="0"/>
                </a:cubicBezTo>
                <a:close/>
              </a:path>
            </a:pathLst>
          </a:custGeom>
          <a:solidFill>
            <a:srgbClr val="F8E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 rot="8128947" flipH="1" flipV="1">
            <a:off x="11115540" y="2622891"/>
            <a:ext cx="1166169" cy="145257"/>
            <a:chOff x="-4699878" y="7904273"/>
            <a:chExt cx="3395193" cy="422901"/>
          </a:xfrm>
          <a:solidFill>
            <a:srgbClr val="5E6FA2"/>
          </a:solidFill>
        </p:grpSpPr>
        <p:sp>
          <p:nvSpPr>
            <p:cNvPr id="8" name="等腰三角形 7"/>
            <p:cNvSpPr/>
            <p:nvPr/>
          </p:nvSpPr>
          <p:spPr>
            <a:xfrm>
              <a:off x="-2521407" y="7904273"/>
              <a:ext cx="490565" cy="4229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-3247564" y="7904273"/>
              <a:ext cx="490565" cy="4229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-3973721" y="7904273"/>
              <a:ext cx="490565" cy="4229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-4699878" y="7904273"/>
              <a:ext cx="490565" cy="4229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-1795250" y="7904273"/>
              <a:ext cx="490565" cy="4229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任意多边形: 形状 27"/>
          <p:cNvSpPr/>
          <p:nvPr userDrawn="1"/>
        </p:nvSpPr>
        <p:spPr>
          <a:xfrm rot="16200000" flipH="1">
            <a:off x="10812029" y="2995580"/>
            <a:ext cx="1893100" cy="866840"/>
          </a:xfrm>
          <a:custGeom>
            <a:avLst/>
            <a:gdLst>
              <a:gd name="connsiteX0" fmla="*/ 577824 w 1155648"/>
              <a:gd name="connsiteY0" fmla="*/ 0 h 529165"/>
              <a:gd name="connsiteX1" fmla="*/ 660890 w 1155648"/>
              <a:gd name="connsiteY1" fmla="*/ 34407 h 529165"/>
              <a:gd name="connsiteX2" fmla="*/ 1155648 w 1155648"/>
              <a:gd name="connsiteY2" fmla="*/ 529165 h 529165"/>
              <a:gd name="connsiteX3" fmla="*/ 0 w 1155648"/>
              <a:gd name="connsiteY3" fmla="*/ 529165 h 529165"/>
              <a:gd name="connsiteX4" fmla="*/ 494758 w 1155648"/>
              <a:gd name="connsiteY4" fmla="*/ 34407 h 529165"/>
              <a:gd name="connsiteX5" fmla="*/ 577824 w 1155648"/>
              <a:gd name="connsiteY5" fmla="*/ 0 h 5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5648" h="529165">
                <a:moveTo>
                  <a:pt x="577824" y="0"/>
                </a:moveTo>
                <a:cubicBezTo>
                  <a:pt x="607888" y="0"/>
                  <a:pt x="637951" y="11469"/>
                  <a:pt x="660890" y="34407"/>
                </a:cubicBezTo>
                <a:lnTo>
                  <a:pt x="1155648" y="529165"/>
                </a:lnTo>
                <a:lnTo>
                  <a:pt x="0" y="529165"/>
                </a:lnTo>
                <a:lnTo>
                  <a:pt x="494758" y="34407"/>
                </a:lnTo>
                <a:cubicBezTo>
                  <a:pt x="517696" y="11469"/>
                  <a:pt x="547760" y="0"/>
                  <a:pt x="577824" y="0"/>
                </a:cubicBezTo>
                <a:close/>
              </a:path>
            </a:pathLst>
          </a:custGeom>
          <a:solidFill>
            <a:srgbClr val="5E6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1"/>
          <p:cNvSpPr/>
          <p:nvPr userDrawn="1"/>
        </p:nvSpPr>
        <p:spPr>
          <a:xfrm>
            <a:off x="2339341" y="1828800"/>
            <a:ext cx="7513320" cy="1261242"/>
          </a:xfrm>
          <a:custGeom>
            <a:avLst/>
            <a:gdLst>
              <a:gd name="connsiteX0" fmla="*/ 0 w 8313683"/>
              <a:gd name="connsiteY0" fmla="*/ 0 h 2207173"/>
              <a:gd name="connsiteX1" fmla="*/ 8313683 w 8313683"/>
              <a:gd name="connsiteY1" fmla="*/ 0 h 2207173"/>
              <a:gd name="connsiteX2" fmla="*/ 8313683 w 8313683"/>
              <a:gd name="connsiteY2" fmla="*/ 2207173 h 2207173"/>
              <a:gd name="connsiteX3" fmla="*/ 0 w 8313683"/>
              <a:gd name="connsiteY3" fmla="*/ 2207173 h 2207173"/>
              <a:gd name="connsiteX4" fmla="*/ 0 w 8313683"/>
              <a:gd name="connsiteY4" fmla="*/ 0 h 2207173"/>
              <a:gd name="connsiteX0-1" fmla="*/ 0 w 8313683"/>
              <a:gd name="connsiteY0-2" fmla="*/ 2207173 h 2298613"/>
              <a:gd name="connsiteX1-3" fmla="*/ 0 w 8313683"/>
              <a:gd name="connsiteY1-4" fmla="*/ 0 h 2298613"/>
              <a:gd name="connsiteX2-5" fmla="*/ 8313683 w 8313683"/>
              <a:gd name="connsiteY2-6" fmla="*/ 0 h 2298613"/>
              <a:gd name="connsiteX3-7" fmla="*/ 8313683 w 8313683"/>
              <a:gd name="connsiteY3-8" fmla="*/ 2207173 h 2298613"/>
              <a:gd name="connsiteX4-9" fmla="*/ 91440 w 8313683"/>
              <a:gd name="connsiteY4-10" fmla="*/ 2298613 h 2298613"/>
              <a:gd name="connsiteX0-11" fmla="*/ 0 w 8313683"/>
              <a:gd name="connsiteY0-12" fmla="*/ 2207173 h 2207173"/>
              <a:gd name="connsiteX1-13" fmla="*/ 0 w 8313683"/>
              <a:gd name="connsiteY1-14" fmla="*/ 0 h 2207173"/>
              <a:gd name="connsiteX2-15" fmla="*/ 8313683 w 8313683"/>
              <a:gd name="connsiteY2-16" fmla="*/ 0 h 2207173"/>
              <a:gd name="connsiteX3-17" fmla="*/ 8313683 w 8313683"/>
              <a:gd name="connsiteY3-18" fmla="*/ 2207173 h 2207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313683" h="2207173">
                <a:moveTo>
                  <a:pt x="0" y="2207173"/>
                </a:moveTo>
                <a:lnTo>
                  <a:pt x="0" y="0"/>
                </a:lnTo>
                <a:lnTo>
                  <a:pt x="8313683" y="0"/>
                </a:lnTo>
                <a:lnTo>
                  <a:pt x="8313683" y="2207173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  <p:sp>
        <p:nvSpPr>
          <p:cNvPr id="30" name="矩形 1"/>
          <p:cNvSpPr/>
          <p:nvPr userDrawn="1"/>
        </p:nvSpPr>
        <p:spPr>
          <a:xfrm flipV="1">
            <a:off x="2339341" y="3975538"/>
            <a:ext cx="7513320" cy="1261242"/>
          </a:xfrm>
          <a:custGeom>
            <a:avLst/>
            <a:gdLst>
              <a:gd name="connsiteX0" fmla="*/ 0 w 8313683"/>
              <a:gd name="connsiteY0" fmla="*/ 0 h 2207173"/>
              <a:gd name="connsiteX1" fmla="*/ 8313683 w 8313683"/>
              <a:gd name="connsiteY1" fmla="*/ 0 h 2207173"/>
              <a:gd name="connsiteX2" fmla="*/ 8313683 w 8313683"/>
              <a:gd name="connsiteY2" fmla="*/ 2207173 h 2207173"/>
              <a:gd name="connsiteX3" fmla="*/ 0 w 8313683"/>
              <a:gd name="connsiteY3" fmla="*/ 2207173 h 2207173"/>
              <a:gd name="connsiteX4" fmla="*/ 0 w 8313683"/>
              <a:gd name="connsiteY4" fmla="*/ 0 h 2207173"/>
              <a:gd name="connsiteX0-1" fmla="*/ 0 w 8313683"/>
              <a:gd name="connsiteY0-2" fmla="*/ 2207173 h 2298613"/>
              <a:gd name="connsiteX1-3" fmla="*/ 0 w 8313683"/>
              <a:gd name="connsiteY1-4" fmla="*/ 0 h 2298613"/>
              <a:gd name="connsiteX2-5" fmla="*/ 8313683 w 8313683"/>
              <a:gd name="connsiteY2-6" fmla="*/ 0 h 2298613"/>
              <a:gd name="connsiteX3-7" fmla="*/ 8313683 w 8313683"/>
              <a:gd name="connsiteY3-8" fmla="*/ 2207173 h 2298613"/>
              <a:gd name="connsiteX4-9" fmla="*/ 91440 w 8313683"/>
              <a:gd name="connsiteY4-10" fmla="*/ 2298613 h 2298613"/>
              <a:gd name="connsiteX0-11" fmla="*/ 0 w 8313683"/>
              <a:gd name="connsiteY0-12" fmla="*/ 2207173 h 2207173"/>
              <a:gd name="connsiteX1-13" fmla="*/ 0 w 8313683"/>
              <a:gd name="connsiteY1-14" fmla="*/ 0 h 2207173"/>
              <a:gd name="connsiteX2-15" fmla="*/ 8313683 w 8313683"/>
              <a:gd name="connsiteY2-16" fmla="*/ 0 h 2207173"/>
              <a:gd name="connsiteX3-17" fmla="*/ 8313683 w 8313683"/>
              <a:gd name="connsiteY3-18" fmla="*/ 2207173 h 2207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313683" h="2207173">
                <a:moveTo>
                  <a:pt x="0" y="2207173"/>
                </a:moveTo>
                <a:lnTo>
                  <a:pt x="0" y="0"/>
                </a:lnTo>
                <a:lnTo>
                  <a:pt x="8313683" y="0"/>
                </a:lnTo>
                <a:lnTo>
                  <a:pt x="8313683" y="2207173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  <p:sp>
        <p:nvSpPr>
          <p:cNvPr id="32" name="直角三角形 31"/>
          <p:cNvSpPr/>
          <p:nvPr userDrawn="1"/>
        </p:nvSpPr>
        <p:spPr>
          <a:xfrm>
            <a:off x="2339339" y="5007505"/>
            <a:ext cx="229275" cy="22927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  <p:sp>
        <p:nvSpPr>
          <p:cNvPr id="33" name="直角三角形 32"/>
          <p:cNvSpPr/>
          <p:nvPr userDrawn="1"/>
        </p:nvSpPr>
        <p:spPr>
          <a:xfrm flipH="1">
            <a:off x="9623384" y="5007505"/>
            <a:ext cx="229275" cy="22927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" y="259080"/>
            <a:ext cx="679408" cy="975515"/>
            <a:chOff x="1" y="1562100"/>
            <a:chExt cx="679408" cy="975515"/>
          </a:xfrm>
        </p:grpSpPr>
        <p:grpSp>
          <p:nvGrpSpPr>
            <p:cNvPr id="3" name="组合 2"/>
            <p:cNvGrpSpPr/>
            <p:nvPr/>
          </p:nvGrpSpPr>
          <p:grpSpPr>
            <a:xfrm rot="8128947">
              <a:off x="12076" y="2392358"/>
              <a:ext cx="667333" cy="145257"/>
              <a:chOff x="-3247564" y="7904273"/>
              <a:chExt cx="1942879" cy="422901"/>
            </a:xfrm>
            <a:solidFill>
              <a:srgbClr val="F8E6EE"/>
            </a:solidFill>
          </p:grpSpPr>
          <p:sp>
            <p:nvSpPr>
              <p:cNvPr id="5" name="等腰三角形 4"/>
              <p:cNvSpPr/>
              <p:nvPr/>
            </p:nvSpPr>
            <p:spPr>
              <a:xfrm>
                <a:off x="-2521407" y="7904273"/>
                <a:ext cx="490565" cy="42290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-3247564" y="7904273"/>
                <a:ext cx="490565" cy="42290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等腰三角形 6"/>
              <p:cNvSpPr/>
              <p:nvPr/>
            </p:nvSpPr>
            <p:spPr>
              <a:xfrm>
                <a:off x="-1795250" y="7904273"/>
                <a:ext cx="490565" cy="42290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" name="任意多边形: 形状 3"/>
            <p:cNvSpPr/>
            <p:nvPr/>
          </p:nvSpPr>
          <p:spPr>
            <a:xfrm>
              <a:off x="1" y="1562100"/>
              <a:ext cx="445611" cy="928950"/>
            </a:xfrm>
            <a:custGeom>
              <a:avLst/>
              <a:gdLst>
                <a:gd name="connsiteX0" fmla="*/ 0 w 787329"/>
                <a:gd name="connsiteY0" fmla="*/ 0 h 1641319"/>
                <a:gd name="connsiteX1" fmla="*/ 763761 w 787329"/>
                <a:gd name="connsiteY1" fmla="*/ 763761 h 1641319"/>
                <a:gd name="connsiteX2" fmla="*/ 763761 w 787329"/>
                <a:gd name="connsiteY2" fmla="*/ 877558 h 1641319"/>
                <a:gd name="connsiteX3" fmla="*/ 0 w 787329"/>
                <a:gd name="connsiteY3" fmla="*/ 1641319 h 164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7329" h="1641319">
                  <a:moveTo>
                    <a:pt x="0" y="0"/>
                  </a:moveTo>
                  <a:lnTo>
                    <a:pt x="763761" y="763761"/>
                  </a:lnTo>
                  <a:cubicBezTo>
                    <a:pt x="795185" y="795185"/>
                    <a:pt x="795185" y="846133"/>
                    <a:pt x="763761" y="877558"/>
                  </a:cubicBezTo>
                  <a:lnTo>
                    <a:pt x="0" y="1641319"/>
                  </a:lnTo>
                  <a:close/>
                </a:path>
              </a:pathLst>
            </a:custGeom>
            <a:solidFill>
              <a:srgbClr val="5E6F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线连接符 5"/>
          <p:cNvCxnSpPr/>
          <p:nvPr userDrawn="1"/>
        </p:nvCxnSpPr>
        <p:spPr>
          <a:xfrm>
            <a:off x="660400" y="1028700"/>
            <a:ext cx="11531600" cy="0"/>
          </a:xfrm>
          <a:prstGeom prst="line">
            <a:avLst/>
          </a:prstGeom>
          <a:ln w="19050">
            <a:solidFill>
              <a:schemeClr val="accent1">
                <a:lumMod val="10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形状 24"/>
          <p:cNvSpPr/>
          <p:nvPr userDrawn="1"/>
        </p:nvSpPr>
        <p:spPr>
          <a:xfrm flipH="1">
            <a:off x="0" y="6355758"/>
            <a:ext cx="12192000" cy="502242"/>
          </a:xfrm>
          <a:custGeom>
            <a:avLst/>
            <a:gdLst>
              <a:gd name="connsiteX0" fmla="*/ 12192000 w 12192000"/>
              <a:gd name="connsiteY0" fmla="*/ 0 h 329410"/>
              <a:gd name="connsiteX1" fmla="*/ 12192000 w 12192000"/>
              <a:gd name="connsiteY1" fmla="*/ 329410 h 329410"/>
              <a:gd name="connsiteX2" fmla="*/ 0 w 12192000"/>
              <a:gd name="connsiteY2" fmla="*/ 329410 h 329410"/>
              <a:gd name="connsiteX3" fmla="*/ 0 w 12192000"/>
              <a:gd name="connsiteY3" fmla="*/ 29375 h 329410"/>
              <a:gd name="connsiteX4" fmla="*/ 577089 w 12192000"/>
              <a:gd name="connsiteY4" fmla="*/ 49593 h 329410"/>
              <a:gd name="connsiteX5" fmla="*/ 5704114 w 12192000"/>
              <a:gd name="connsiteY5" fmla="*/ 124873 h 329410"/>
              <a:gd name="connsiteX6" fmla="*/ 11982536 w 12192000"/>
              <a:gd name="connsiteY6" fmla="*/ 9255 h 3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9410">
                <a:moveTo>
                  <a:pt x="12192000" y="0"/>
                </a:moveTo>
                <a:lnTo>
                  <a:pt x="12192000" y="329410"/>
                </a:lnTo>
                <a:lnTo>
                  <a:pt x="0" y="329410"/>
                </a:lnTo>
                <a:lnTo>
                  <a:pt x="0" y="29375"/>
                </a:lnTo>
                <a:lnTo>
                  <a:pt x="577089" y="49593"/>
                </a:lnTo>
                <a:cubicBezTo>
                  <a:pt x="2152931" y="98068"/>
                  <a:pt x="3885480" y="124873"/>
                  <a:pt x="5704114" y="124873"/>
                </a:cubicBezTo>
                <a:cubicBezTo>
                  <a:pt x="7977407" y="124873"/>
                  <a:pt x="10116192" y="82990"/>
                  <a:pt x="11982536" y="9255"/>
                </a:cubicBezTo>
                <a:close/>
              </a:path>
            </a:pathLst>
          </a:custGeom>
          <a:solidFill>
            <a:schemeClr val="accent1">
              <a:lumMod val="10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tags" Target="../tags/tag83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2" Type="http://schemas.openxmlformats.org/officeDocument/2006/relationships/tags" Target="../tags/tag72.xml"/><Relationship Id="rId16" Type="http://schemas.openxmlformats.org/officeDocument/2006/relationships/image" Target="../media/image4.sv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5" Type="http://schemas.openxmlformats.org/officeDocument/2006/relationships/tags" Target="../tags/tag75.xml"/><Relationship Id="rId15" Type="http://schemas.openxmlformats.org/officeDocument/2006/relationships/image" Target="../media/image3.png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tags" Target="../tags/tag96.xml"/><Relationship Id="rId18" Type="http://schemas.openxmlformats.org/officeDocument/2006/relationships/tags" Target="../tags/tag101.xml"/><Relationship Id="rId3" Type="http://schemas.openxmlformats.org/officeDocument/2006/relationships/tags" Target="../tags/tag86.xml"/><Relationship Id="rId21" Type="http://schemas.openxmlformats.org/officeDocument/2006/relationships/slideLayout" Target="../slideLayouts/slideLayout4.xml"/><Relationship Id="rId7" Type="http://schemas.openxmlformats.org/officeDocument/2006/relationships/tags" Target="../tags/tag90.xml"/><Relationship Id="rId12" Type="http://schemas.openxmlformats.org/officeDocument/2006/relationships/tags" Target="../tags/tag95.xml"/><Relationship Id="rId17" Type="http://schemas.openxmlformats.org/officeDocument/2006/relationships/tags" Target="../tags/tag100.xml"/><Relationship Id="rId2" Type="http://schemas.openxmlformats.org/officeDocument/2006/relationships/tags" Target="../tags/tag85.xml"/><Relationship Id="rId16" Type="http://schemas.openxmlformats.org/officeDocument/2006/relationships/tags" Target="../tags/tag99.xml"/><Relationship Id="rId20" Type="http://schemas.openxmlformats.org/officeDocument/2006/relationships/tags" Target="../tags/tag103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tags" Target="../tags/tag94.xml"/><Relationship Id="rId5" Type="http://schemas.openxmlformats.org/officeDocument/2006/relationships/tags" Target="../tags/tag88.xml"/><Relationship Id="rId15" Type="http://schemas.openxmlformats.org/officeDocument/2006/relationships/tags" Target="../tags/tag98.xml"/><Relationship Id="rId23" Type="http://schemas.openxmlformats.org/officeDocument/2006/relationships/image" Target="../media/image7.svg"/><Relationship Id="rId10" Type="http://schemas.openxmlformats.org/officeDocument/2006/relationships/tags" Target="../tags/tag93.xml"/><Relationship Id="rId19" Type="http://schemas.openxmlformats.org/officeDocument/2006/relationships/tags" Target="../tags/tag102.xml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tags" Target="../tags/tag97.xml"/><Relationship Id="rId2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tags" Target="../tags/tag116.xml"/><Relationship Id="rId18" Type="http://schemas.openxmlformats.org/officeDocument/2006/relationships/tags" Target="../tags/tag121.xml"/><Relationship Id="rId26" Type="http://schemas.openxmlformats.org/officeDocument/2006/relationships/tags" Target="../tags/tag129.xml"/><Relationship Id="rId3" Type="http://schemas.openxmlformats.org/officeDocument/2006/relationships/tags" Target="../tags/tag106.xml"/><Relationship Id="rId21" Type="http://schemas.openxmlformats.org/officeDocument/2006/relationships/tags" Target="../tags/tag124.xml"/><Relationship Id="rId7" Type="http://schemas.openxmlformats.org/officeDocument/2006/relationships/tags" Target="../tags/tag110.xml"/><Relationship Id="rId12" Type="http://schemas.openxmlformats.org/officeDocument/2006/relationships/tags" Target="../tags/tag115.xml"/><Relationship Id="rId17" Type="http://schemas.openxmlformats.org/officeDocument/2006/relationships/tags" Target="../tags/tag120.xml"/><Relationship Id="rId25" Type="http://schemas.openxmlformats.org/officeDocument/2006/relationships/tags" Target="../tags/tag128.xml"/><Relationship Id="rId33" Type="http://schemas.openxmlformats.org/officeDocument/2006/relationships/slideLayout" Target="../slideLayouts/slideLayout4.xml"/><Relationship Id="rId2" Type="http://schemas.openxmlformats.org/officeDocument/2006/relationships/tags" Target="../tags/tag105.xml"/><Relationship Id="rId16" Type="http://schemas.openxmlformats.org/officeDocument/2006/relationships/tags" Target="../tags/tag119.xml"/><Relationship Id="rId20" Type="http://schemas.openxmlformats.org/officeDocument/2006/relationships/tags" Target="../tags/tag123.xml"/><Relationship Id="rId29" Type="http://schemas.openxmlformats.org/officeDocument/2006/relationships/tags" Target="../tags/tag132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tags" Target="../tags/tag114.xml"/><Relationship Id="rId24" Type="http://schemas.openxmlformats.org/officeDocument/2006/relationships/tags" Target="../tags/tag127.xml"/><Relationship Id="rId32" Type="http://schemas.openxmlformats.org/officeDocument/2006/relationships/tags" Target="../tags/tag135.xml"/><Relationship Id="rId5" Type="http://schemas.openxmlformats.org/officeDocument/2006/relationships/tags" Target="../tags/tag108.xml"/><Relationship Id="rId15" Type="http://schemas.openxmlformats.org/officeDocument/2006/relationships/tags" Target="../tags/tag118.xml"/><Relationship Id="rId23" Type="http://schemas.openxmlformats.org/officeDocument/2006/relationships/tags" Target="../tags/tag126.xml"/><Relationship Id="rId28" Type="http://schemas.openxmlformats.org/officeDocument/2006/relationships/tags" Target="../tags/tag131.xml"/><Relationship Id="rId10" Type="http://schemas.openxmlformats.org/officeDocument/2006/relationships/tags" Target="../tags/tag113.xml"/><Relationship Id="rId19" Type="http://schemas.openxmlformats.org/officeDocument/2006/relationships/tags" Target="../tags/tag122.xml"/><Relationship Id="rId31" Type="http://schemas.openxmlformats.org/officeDocument/2006/relationships/tags" Target="../tags/tag134.xml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tags" Target="../tags/tag117.xml"/><Relationship Id="rId22" Type="http://schemas.openxmlformats.org/officeDocument/2006/relationships/tags" Target="../tags/tag125.xml"/><Relationship Id="rId27" Type="http://schemas.openxmlformats.org/officeDocument/2006/relationships/tags" Target="../tags/tag130.xml"/><Relationship Id="rId30" Type="http://schemas.openxmlformats.org/officeDocument/2006/relationships/tags" Target="../tags/tag133.xml"/><Relationship Id="rId8" Type="http://schemas.openxmlformats.org/officeDocument/2006/relationships/tags" Target="../tags/tag1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1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tags" Target="../tags/tag31.xml"/><Relationship Id="rId18" Type="http://schemas.openxmlformats.org/officeDocument/2006/relationships/image" Target="../media/image2.png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tags" Target="../tags/tag30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20.xml"/><Relationship Id="rId16" Type="http://schemas.openxmlformats.org/officeDocument/2006/relationships/tags" Target="../tags/tag34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5" Type="http://schemas.openxmlformats.org/officeDocument/2006/relationships/tags" Target="../tags/tag23.xml"/><Relationship Id="rId15" Type="http://schemas.openxmlformats.org/officeDocument/2006/relationships/tags" Target="../tags/tag33.xml"/><Relationship Id="rId10" Type="http://schemas.openxmlformats.org/officeDocument/2006/relationships/tags" Target="../tags/tag28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tags" Target="../tags/tag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9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tags" Target="../tags/tag55.xml"/><Relationship Id="rId18" Type="http://schemas.openxmlformats.org/officeDocument/2006/relationships/tags" Target="../tags/tag60.xml"/><Relationship Id="rId26" Type="http://schemas.openxmlformats.org/officeDocument/2006/relationships/tags" Target="../tags/tag68.xml"/><Relationship Id="rId3" Type="http://schemas.openxmlformats.org/officeDocument/2006/relationships/tags" Target="../tags/tag45.xml"/><Relationship Id="rId21" Type="http://schemas.openxmlformats.org/officeDocument/2006/relationships/tags" Target="../tags/tag63.xml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17" Type="http://schemas.openxmlformats.org/officeDocument/2006/relationships/tags" Target="../tags/tag59.xml"/><Relationship Id="rId25" Type="http://schemas.openxmlformats.org/officeDocument/2006/relationships/tags" Target="../tags/tag67.xml"/><Relationship Id="rId2" Type="http://schemas.openxmlformats.org/officeDocument/2006/relationships/tags" Target="../tags/tag44.xml"/><Relationship Id="rId16" Type="http://schemas.openxmlformats.org/officeDocument/2006/relationships/tags" Target="../tags/tag58.xml"/><Relationship Id="rId20" Type="http://schemas.openxmlformats.org/officeDocument/2006/relationships/tags" Target="../tags/tag62.xml"/><Relationship Id="rId29" Type="http://schemas.openxmlformats.org/officeDocument/2006/relationships/slideLayout" Target="../slideLayouts/slideLayout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openxmlformats.org/officeDocument/2006/relationships/tags" Target="../tags/tag66.xml"/><Relationship Id="rId5" Type="http://schemas.openxmlformats.org/officeDocument/2006/relationships/tags" Target="../tags/tag47.xml"/><Relationship Id="rId15" Type="http://schemas.openxmlformats.org/officeDocument/2006/relationships/tags" Target="../tags/tag57.xml"/><Relationship Id="rId23" Type="http://schemas.openxmlformats.org/officeDocument/2006/relationships/tags" Target="../tags/tag65.xml"/><Relationship Id="rId28" Type="http://schemas.openxmlformats.org/officeDocument/2006/relationships/tags" Target="../tags/tag70.xml"/><Relationship Id="rId10" Type="http://schemas.openxmlformats.org/officeDocument/2006/relationships/tags" Target="../tags/tag52.xml"/><Relationship Id="rId19" Type="http://schemas.openxmlformats.org/officeDocument/2006/relationships/tags" Target="../tags/tag61.xml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tags" Target="../tags/tag56.xml"/><Relationship Id="rId22" Type="http://schemas.openxmlformats.org/officeDocument/2006/relationships/tags" Target="../tags/tag64.xml"/><Relationship Id="rId27" Type="http://schemas.openxmlformats.org/officeDocument/2006/relationships/tags" Target="../tags/tag6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1479359" y="2990149"/>
            <a:ext cx="9233297" cy="9233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基于</a:t>
            </a:r>
            <a:r>
              <a:rPr lang="en-US" altLang="zh-CN" sz="6000" dirty="0" smtClean="0">
                <a:solidFill>
                  <a:schemeClr val="bg1"/>
                </a:solidFill>
                <a:latin typeface="+mj-ea"/>
                <a:ea typeface="+mj-ea"/>
              </a:rPr>
              <a:t>AI</a:t>
            </a:r>
            <a:r>
              <a:rPr lang="zh-CN" altLang="en-US" sz="6000" dirty="0" smtClean="0">
                <a:solidFill>
                  <a:schemeClr val="bg1"/>
                </a:solidFill>
                <a:latin typeface="+mj-ea"/>
                <a:ea typeface="+mj-ea"/>
              </a:rPr>
              <a:t>辅助的就医问诊引擎</a:t>
            </a:r>
            <a:endParaRPr lang="zh-CN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86400" y="2452225"/>
            <a:ext cx="1219200" cy="36893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中期展示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3042017" y="4718348"/>
            <a:ext cx="1532236" cy="245745"/>
            <a:chOff x="4095451" y="4640913"/>
            <a:chExt cx="1532236" cy="245745"/>
          </a:xfrm>
        </p:grpSpPr>
        <p:sp>
          <p:nvSpPr>
            <p:cNvPr id="31" name="矩形 30"/>
            <p:cNvSpPr/>
            <p:nvPr/>
          </p:nvSpPr>
          <p:spPr>
            <a:xfrm>
              <a:off x="4095451" y="4672584"/>
              <a:ext cx="164592" cy="164592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408487" y="4640913"/>
              <a:ext cx="1219200" cy="24574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sz="1600" dirty="0">
                  <a:solidFill>
                    <a:schemeClr val="accent1">
                      <a:lumMod val="100000"/>
                    </a:schemeClr>
                  </a:solidFill>
                  <a:latin typeface="+mn-ea"/>
                  <a:sym typeface="+mn-ea"/>
                </a:rPr>
                <a:t>组长：蔡佳伟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016865" y="4718348"/>
            <a:ext cx="3056236" cy="245745"/>
            <a:chOff x="4095451" y="4640913"/>
            <a:chExt cx="3056236" cy="245745"/>
          </a:xfrm>
        </p:grpSpPr>
        <p:sp>
          <p:nvSpPr>
            <p:cNvPr id="34" name="矩形 33"/>
            <p:cNvSpPr/>
            <p:nvPr/>
          </p:nvSpPr>
          <p:spPr>
            <a:xfrm>
              <a:off x="4095451" y="4672584"/>
              <a:ext cx="164592" cy="164592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408487" y="4640913"/>
              <a:ext cx="2743200" cy="24574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sz="1600" dirty="0">
                  <a:solidFill>
                    <a:schemeClr val="accent1">
                      <a:lumMod val="100000"/>
                    </a:schemeClr>
                  </a:solidFill>
                  <a:latin typeface="+mn-ea"/>
                </a:rPr>
                <a:t>组员：文豪 魏宸 徐浩 蔡云杉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23456" y="458512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8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过程管理策略</a:t>
            </a:r>
          </a:p>
        </p:txBody>
      </p:sp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704850" y="1888908"/>
            <a:ext cx="10782300" cy="3485515"/>
            <a:chOff x="1075" y="2834"/>
            <a:chExt cx="16980" cy="5489"/>
          </a:xfrm>
        </p:grpSpPr>
        <p:pic>
          <p:nvPicPr>
            <p:cNvPr id="3" name="图形 2" descr="templates\docerresourceshop\icons\\32313538393032393b32313538383638393bb3ddc2d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6694" y="4148"/>
              <a:ext cx="2454" cy="245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54" h="2454">
                  <a:moveTo>
                    <a:pt x="1227" y="728"/>
                  </a:moveTo>
                  <a:cubicBezTo>
                    <a:pt x="951" y="728"/>
                    <a:pt x="728" y="951"/>
                    <a:pt x="728" y="1227"/>
                  </a:cubicBezTo>
                  <a:cubicBezTo>
                    <a:pt x="728" y="1503"/>
                    <a:pt x="951" y="1726"/>
                    <a:pt x="1227" y="1726"/>
                  </a:cubicBezTo>
                  <a:cubicBezTo>
                    <a:pt x="1503" y="1726"/>
                    <a:pt x="1726" y="1503"/>
                    <a:pt x="1726" y="1227"/>
                  </a:cubicBezTo>
                  <a:cubicBezTo>
                    <a:pt x="1726" y="951"/>
                    <a:pt x="1503" y="728"/>
                    <a:pt x="1227" y="728"/>
                  </a:cubicBezTo>
                  <a:close/>
                  <a:moveTo>
                    <a:pt x="0" y="0"/>
                  </a:moveTo>
                  <a:lnTo>
                    <a:pt x="2454" y="0"/>
                  </a:lnTo>
                  <a:lnTo>
                    <a:pt x="2454" y="2454"/>
                  </a:lnTo>
                  <a:lnTo>
                    <a:pt x="0" y="2454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4" name="图形 3" descr="templates\docerresourceshop\icons\\32313538393032393b32313538383638393bb3ddc2d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9336" y="2834"/>
              <a:ext cx="3170" cy="317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54" h="2454">
                  <a:moveTo>
                    <a:pt x="1227" y="728"/>
                  </a:moveTo>
                  <a:cubicBezTo>
                    <a:pt x="951" y="728"/>
                    <a:pt x="728" y="951"/>
                    <a:pt x="728" y="1227"/>
                  </a:cubicBezTo>
                  <a:cubicBezTo>
                    <a:pt x="728" y="1503"/>
                    <a:pt x="951" y="1726"/>
                    <a:pt x="1227" y="1726"/>
                  </a:cubicBezTo>
                  <a:cubicBezTo>
                    <a:pt x="1503" y="1726"/>
                    <a:pt x="1726" y="1503"/>
                    <a:pt x="1726" y="1227"/>
                  </a:cubicBezTo>
                  <a:cubicBezTo>
                    <a:pt x="1726" y="951"/>
                    <a:pt x="1503" y="728"/>
                    <a:pt x="1227" y="728"/>
                  </a:cubicBezTo>
                  <a:close/>
                  <a:moveTo>
                    <a:pt x="0" y="0"/>
                  </a:moveTo>
                  <a:lnTo>
                    <a:pt x="2454" y="0"/>
                  </a:lnTo>
                  <a:lnTo>
                    <a:pt x="2454" y="2454"/>
                  </a:lnTo>
                  <a:lnTo>
                    <a:pt x="0" y="2454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cxnSp>
          <p:nvCxnSpPr>
            <p:cNvPr id="5" name="直接连接符 4"/>
            <p:cNvCxnSpPr/>
            <p:nvPr>
              <p:custDataLst>
                <p:tags r:id="rId5"/>
              </p:custDataLst>
            </p:nvPr>
          </p:nvCxnSpPr>
          <p:spPr>
            <a:xfrm>
              <a:off x="12644" y="4419"/>
              <a:ext cx="1331" cy="0"/>
            </a:xfrm>
            <a:prstGeom prst="line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14224" y="3179"/>
              <a:ext cx="3831" cy="2481"/>
              <a:chOff x="12124" y="2592"/>
              <a:chExt cx="3831" cy="2481"/>
            </a:xfrm>
          </p:grpSpPr>
          <p:sp>
            <p:nvSpPr>
              <p:cNvPr id="18" name="文本框 25"/>
              <p:cNvSpPr txBox="1"/>
              <p:nvPr>
                <p:custDataLst>
                  <p:tags r:id="rId12"/>
                </p:custDataLst>
              </p:nvPr>
            </p:nvSpPr>
            <p:spPr>
              <a:xfrm flipH="1">
                <a:off x="12124" y="2592"/>
                <a:ext cx="2900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线下集会</a:t>
                </a:r>
              </a:p>
            </p:txBody>
          </p:sp>
          <p:sp>
            <p:nvSpPr>
              <p:cNvPr id="19" name="文本框 26"/>
              <p:cNvSpPr txBox="1"/>
              <p:nvPr>
                <p:custDataLst>
                  <p:tags r:id="rId13"/>
                </p:custDataLst>
              </p:nvPr>
            </p:nvSpPr>
            <p:spPr>
              <a:xfrm flipH="1">
                <a:off x="12124" y="3076"/>
                <a:ext cx="3831" cy="199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</a:pP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每周固定时间在线下开展一次小组会议，组内进行进度汇报，并记录会议内容，在细节方面可以更好对齐</a:t>
                </a: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702" y="5842"/>
              <a:ext cx="5411" cy="2481"/>
              <a:chOff x="10926" y="5835"/>
              <a:chExt cx="5411" cy="2481"/>
            </a:xfrm>
          </p:grpSpPr>
          <p:cxnSp>
            <p:nvCxnSpPr>
              <p:cNvPr id="14" name="直接连接符 13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10926" y="7075"/>
                <a:ext cx="1331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组合 14"/>
              <p:cNvGrpSpPr/>
              <p:nvPr/>
            </p:nvGrpSpPr>
            <p:grpSpPr>
              <a:xfrm>
                <a:off x="12506" y="5835"/>
                <a:ext cx="3831" cy="2481"/>
                <a:chOff x="12124" y="2592"/>
                <a:chExt cx="3831" cy="2481"/>
              </a:xfrm>
            </p:grpSpPr>
            <p:sp>
              <p:nvSpPr>
                <p:cNvPr id="16" name="文本框 15"/>
                <p:cNvSpPr txBox="1"/>
                <p:nvPr>
                  <p:custDataLst>
                    <p:tags r:id="rId10"/>
                  </p:custDataLst>
                </p:nvPr>
              </p:nvSpPr>
              <p:spPr>
                <a:xfrm flipH="1">
                  <a:off x="12124" y="2592"/>
                  <a:ext cx="2900" cy="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zh-CN" altLang="en-US" sz="2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  <a:cs typeface="+mn-ea"/>
                      <a:sym typeface="思源黑体 CN Regular" panose="020B0500000000000000" pitchFamily="34" charset="-122"/>
                    </a:rPr>
                    <a:t>按照计划执行</a:t>
                  </a:r>
                </a:p>
              </p:txBody>
            </p:sp>
            <p:sp>
              <p:nvSpPr>
                <p:cNvPr id="17" name="文本框 16"/>
                <p:cNvSpPr txBox="1"/>
                <p:nvPr>
                  <p:custDataLst>
                    <p:tags r:id="rId11"/>
                  </p:custDataLst>
                </p:nvPr>
              </p:nvSpPr>
              <p:spPr>
                <a:xfrm flipH="1">
                  <a:off x="12124" y="3076"/>
                  <a:ext cx="3831" cy="1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zh-CN" altLang="en-US" sz="13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  <a:cs typeface="+mn-ea"/>
                      <a:sym typeface="思源黑体 CN Regular" panose="020B0500000000000000" pitchFamily="34" charset="-122"/>
                    </a:rPr>
                    <a:t>根据制定好的计划严格执行，到约定时间立即查看完成情况，不同小组成员的不同任务完成时间可以视情况而定。</a:t>
                  </a:r>
                </a:p>
              </p:txBody>
            </p:sp>
          </p:grpSp>
        </p:grpSp>
        <p:grpSp>
          <p:nvGrpSpPr>
            <p:cNvPr id="8" name="组合 7"/>
            <p:cNvGrpSpPr/>
            <p:nvPr/>
          </p:nvGrpSpPr>
          <p:grpSpPr>
            <a:xfrm flipH="1">
              <a:off x="1075" y="4148"/>
              <a:ext cx="5411" cy="2481"/>
              <a:chOff x="1284" y="4148"/>
              <a:chExt cx="5411" cy="2481"/>
            </a:xfrm>
          </p:grpSpPr>
          <p:cxnSp>
            <p:nvCxnSpPr>
              <p:cNvPr id="9" name="直接连接符 8"/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1284" y="5388"/>
                <a:ext cx="1331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组合 9"/>
              <p:cNvGrpSpPr/>
              <p:nvPr/>
            </p:nvGrpSpPr>
            <p:grpSpPr>
              <a:xfrm>
                <a:off x="2864" y="4148"/>
                <a:ext cx="3831" cy="2481"/>
                <a:chOff x="12124" y="2592"/>
                <a:chExt cx="3831" cy="2481"/>
              </a:xfrm>
            </p:grpSpPr>
            <p:sp>
              <p:nvSpPr>
                <p:cNvPr id="11" name="文本框 29"/>
                <p:cNvSpPr txBox="1"/>
                <p:nvPr>
                  <p:custDataLst>
                    <p:tags r:id="rId7"/>
                  </p:custDataLst>
                </p:nvPr>
              </p:nvSpPr>
              <p:spPr>
                <a:xfrm flipH="1">
                  <a:off x="12124" y="2592"/>
                  <a:ext cx="2900" cy="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zh-CN" altLang="en-US" sz="20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  <a:cs typeface="+mn-ea"/>
                      <a:sym typeface="思源黑体 CN Regular" panose="020B0500000000000000" pitchFamily="34" charset="-122"/>
                    </a:rPr>
                    <a:t>线上交流</a:t>
                  </a:r>
                </a:p>
              </p:txBody>
            </p:sp>
            <p:sp>
              <p:nvSpPr>
                <p:cNvPr id="12" name="文本框 30"/>
                <p:cNvSpPr txBox="1"/>
                <p:nvPr>
                  <p:custDataLst>
                    <p:tags r:id="rId8"/>
                  </p:custDataLst>
                </p:nvPr>
              </p:nvSpPr>
              <p:spPr>
                <a:xfrm flipH="1">
                  <a:off x="12124" y="3076"/>
                  <a:ext cx="3831" cy="1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>
                    <a:lnSpc>
                      <a:spcPct val="150000"/>
                    </a:lnSpc>
                  </a:pPr>
                  <a:r>
                    <a:rPr lang="zh-CN" altLang="en-US" sz="13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  <a:cs typeface="+mn-ea"/>
                      <a:sym typeface="思源黑体 CN Regular" panose="020B0500000000000000" pitchFamily="34" charset="-122"/>
                    </a:rPr>
                    <a:t>遇到问题及时在群内交流，供大家一同讨论</a:t>
                  </a:r>
                  <a:r>
                    <a:rPr lang="zh-CN" altLang="en-US" sz="13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  <a:cs typeface="+mn-ea"/>
                      <a:sym typeface="思源黑体 CN Regular" panose="020B0500000000000000" pitchFamily="34" charset="-122"/>
                    </a:rPr>
                    <a:t>，同时及时把完成的代码上传到 </a:t>
                  </a:r>
                  <a:r>
                    <a:rPr lang="en-US" altLang="zh-CN" sz="13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  <a:cs typeface="+mn-ea"/>
                      <a:sym typeface="思源黑体 CN Regular" panose="020B0500000000000000" pitchFamily="34" charset="-122"/>
                    </a:rPr>
                    <a:t>github</a:t>
                  </a:r>
                  <a:r>
                    <a:rPr lang="en-US" altLang="zh-CN" sz="13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  <a:cs typeface="+mn-ea"/>
                      <a:sym typeface="思源黑体 CN Regular" panose="020B0500000000000000" pitchFamily="34" charset="-122"/>
                    </a:rPr>
                    <a:t> </a:t>
                  </a:r>
                  <a:r>
                    <a:rPr lang="zh-CN" altLang="en-US" sz="13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  <a:cs typeface="+mn-ea"/>
                      <a:sym typeface="思源黑体 CN Regular" panose="020B0500000000000000" pitchFamily="34" charset="-122"/>
                    </a:rPr>
                    <a:t>的小组仓库中，保持</a:t>
                  </a:r>
                  <a:r>
                    <a:rPr lang="zh-CN" altLang="en-US" sz="13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  <a:cs typeface="+mn-ea"/>
                      <a:sym typeface="思源黑体 CN Regular" panose="020B0500000000000000" pitchFamily="34" charset="-122"/>
                    </a:rPr>
                    <a:t>代码、框架、风格高度一致，同时方便大家及时更新进度</a:t>
                  </a:r>
                </a:p>
              </p:txBody>
            </p:sp>
          </p:grpSp>
        </p:grpSp>
      </p:grpSp>
      <p:pic>
        <p:nvPicPr>
          <p:cNvPr id="20" name="图形 19" descr="templates\docerresourceshop\icons\\32313538393032393b32313538383638393bb3ddc2d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5700394" y="4106328"/>
            <a:ext cx="1125855" cy="11258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54" h="2454">
                <a:moveTo>
                  <a:pt x="1227" y="728"/>
                </a:moveTo>
                <a:cubicBezTo>
                  <a:pt x="951" y="728"/>
                  <a:pt x="728" y="951"/>
                  <a:pt x="728" y="1227"/>
                </a:cubicBezTo>
                <a:cubicBezTo>
                  <a:pt x="728" y="1503"/>
                  <a:pt x="951" y="1726"/>
                  <a:pt x="1227" y="1726"/>
                </a:cubicBezTo>
                <a:cubicBezTo>
                  <a:pt x="1503" y="1726"/>
                  <a:pt x="1726" y="1503"/>
                  <a:pt x="1726" y="1227"/>
                </a:cubicBezTo>
                <a:cubicBezTo>
                  <a:pt x="1726" y="951"/>
                  <a:pt x="1503" y="728"/>
                  <a:pt x="1227" y="728"/>
                </a:cubicBezTo>
                <a:close/>
                <a:moveTo>
                  <a:pt x="0" y="0"/>
                </a:moveTo>
                <a:lnTo>
                  <a:pt x="2454" y="0"/>
                </a:lnTo>
                <a:lnTo>
                  <a:pt x="2454" y="2454"/>
                </a:lnTo>
                <a:lnTo>
                  <a:pt x="0" y="245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同侧圆角矩形 4"/>
          <p:cNvSpPr/>
          <p:nvPr/>
        </p:nvSpPr>
        <p:spPr>
          <a:xfrm>
            <a:off x="4770784" y="1278835"/>
            <a:ext cx="2650434" cy="549965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第四部分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3018235" y="2570590"/>
            <a:ext cx="6155531" cy="1985718"/>
            <a:chOff x="3264723" y="2475297"/>
            <a:chExt cx="6155531" cy="1985718"/>
          </a:xfrm>
        </p:grpSpPr>
        <p:sp>
          <p:nvSpPr>
            <p:cNvPr id="39" name="文本框 38"/>
            <p:cNvSpPr txBox="1"/>
            <p:nvPr/>
          </p:nvSpPr>
          <p:spPr>
            <a:xfrm>
              <a:off x="3264723" y="2475297"/>
              <a:ext cx="5486400" cy="147701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kumimoji="1" lang="en-US" altLang="zh-CN" sz="9600" dirty="0">
                  <a:solidFill>
                    <a:schemeClr val="accent1"/>
                  </a:solidFill>
                  <a:latin typeface="+mj-ea"/>
                  <a:ea typeface="+mj-ea"/>
                  <a:sym typeface="+mn-ea"/>
                </a:rPr>
                <a:t> </a:t>
              </a:r>
              <a:r>
                <a:rPr kumimoji="1" lang="zh-CN" altLang="en-US" sz="9600" dirty="0">
                  <a:solidFill>
                    <a:schemeClr val="accent1"/>
                  </a:solidFill>
                  <a:latin typeface="+mj-ea"/>
                  <a:ea typeface="+mj-ea"/>
                  <a:sym typeface="+mn-ea"/>
                </a:rPr>
                <a:t>时间分析</a:t>
              </a:r>
              <a:endParaRPr kumimoji="1" lang="zh-CN" altLang="en-US" sz="96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306390" y="3845700"/>
              <a:ext cx="6113864" cy="6153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kumimoji="1" lang="en-US" altLang="zh-CN" sz="4000" dirty="0">
                  <a:solidFill>
                    <a:schemeClr val="accent1"/>
                  </a:solidFill>
                </a:rPr>
                <a:t>time analysis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23456" y="458512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8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时间计划表</a:t>
            </a:r>
            <a:endParaRPr kumimoji="1" lang="zh-CN" altLang="en-US" sz="2800" b="1" dirty="0">
              <a:solidFill>
                <a:schemeClr val="accent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rcRect b="42455"/>
          <a:stretch>
            <a:fillRect/>
          </a:stretch>
        </p:blipFill>
        <p:spPr>
          <a:xfrm>
            <a:off x="408305" y="1393825"/>
            <a:ext cx="5608955" cy="33718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 l="1360" t="57778" r="4040"/>
          <a:stretch>
            <a:fillRect/>
          </a:stretch>
        </p:blipFill>
        <p:spPr>
          <a:xfrm>
            <a:off x="5811520" y="1525905"/>
            <a:ext cx="6283325" cy="308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23456" y="458512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8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项目文档完成情况</a:t>
            </a:r>
            <a:endParaRPr kumimoji="1" lang="zh-CN" altLang="en-US" sz="2800" b="1" dirty="0">
              <a:solidFill>
                <a:schemeClr val="accent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821055" y="1994162"/>
            <a:ext cx="5149850" cy="1434838"/>
            <a:chOff x="1192" y="3320"/>
            <a:chExt cx="8110" cy="2080"/>
          </a:xfrm>
        </p:grpSpPr>
        <p:sp>
          <p:nvSpPr>
            <p:cNvPr id="3" name="矩形 2"/>
            <p:cNvSpPr/>
            <p:nvPr>
              <p:custDataLst>
                <p:tags r:id="rId17"/>
              </p:custDataLst>
            </p:nvPr>
          </p:nvSpPr>
          <p:spPr>
            <a:xfrm>
              <a:off x="2227" y="3320"/>
              <a:ext cx="7075" cy="2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pic>
          <p:nvPicPr>
            <p:cNvPr id="4" name="图形 3" descr="templates\docerresourceshop\icons\\333437323831313b333437313031343bd6bdb7c9bbfa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92" y="3656"/>
              <a:ext cx="1440" cy="1440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2826" y="3553"/>
              <a:ext cx="6476" cy="1646"/>
              <a:chOff x="14259" y="3289"/>
              <a:chExt cx="6476" cy="1646"/>
            </a:xfrm>
          </p:grpSpPr>
          <p:sp>
            <p:nvSpPr>
              <p:cNvPr id="6" name="文本框 5"/>
              <p:cNvSpPr txBox="1"/>
              <p:nvPr>
                <p:custDataLst>
                  <p:tags r:id="rId19"/>
                </p:custDataLst>
              </p:nvPr>
            </p:nvSpPr>
            <p:spPr>
              <a:xfrm flipH="1">
                <a:off x="14259" y="3289"/>
                <a:ext cx="2900" cy="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《项目计划书》</a:t>
                </a:r>
                <a:endParaRPr lang="zh-CN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>
                <p:custDataLst>
                  <p:tags r:id="rId20"/>
                </p:custDataLst>
              </p:nvPr>
            </p:nvSpPr>
            <p:spPr>
              <a:xfrm flipH="1">
                <a:off x="14259" y="3773"/>
                <a:ext cx="6476" cy="116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</a:pP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+mn-ea"/>
                  </a:rPr>
                  <a:t>计划时间：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+mn-ea"/>
                  </a:rPr>
                  <a:t>2024.10.20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+mn-ea"/>
                  </a:rPr>
                  <a:t>完成时间：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+mn-ea"/>
                  </a:rPr>
                  <a:t>2024.10.20</a:t>
                </a:r>
              </a:p>
              <a:p>
                <a:pPr algn="l">
                  <a:lnSpc>
                    <a:spcPct val="150000"/>
                  </a:lnSpc>
                </a:pPr>
                <a:endPara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</a:endParaRPr>
              </a:p>
              <a:p>
                <a:pPr algn="l">
                  <a:lnSpc>
                    <a:spcPct val="150000"/>
                  </a:lnSpc>
                </a:pPr>
                <a:endPara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6221095" y="1994797"/>
            <a:ext cx="5149850" cy="1434838"/>
            <a:chOff x="1192" y="3320"/>
            <a:chExt cx="8110" cy="2080"/>
          </a:xfrm>
        </p:grpSpPr>
        <p:sp>
          <p:nvSpPr>
            <p:cNvPr id="9" name="矩形 8"/>
            <p:cNvSpPr/>
            <p:nvPr>
              <p:custDataLst>
                <p:tags r:id="rId13"/>
              </p:custDataLst>
            </p:nvPr>
          </p:nvSpPr>
          <p:spPr>
            <a:xfrm>
              <a:off x="2227" y="3320"/>
              <a:ext cx="7075" cy="2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pic>
          <p:nvPicPr>
            <p:cNvPr id="10" name="图形 9" descr="templates\docerresourceshop\icons\\333437323831313b333437313031343bd6bdb7c9bbfa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92" y="3656"/>
              <a:ext cx="1440" cy="1440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2826" y="3553"/>
              <a:ext cx="6476" cy="1646"/>
              <a:chOff x="14259" y="3289"/>
              <a:chExt cx="6476" cy="1646"/>
            </a:xfrm>
          </p:grpSpPr>
          <p:sp>
            <p:nvSpPr>
              <p:cNvPr id="12" name="文本框 14"/>
              <p:cNvSpPr txBox="1"/>
              <p:nvPr>
                <p:custDataLst>
                  <p:tags r:id="rId15"/>
                </p:custDataLst>
              </p:nvPr>
            </p:nvSpPr>
            <p:spPr>
              <a:xfrm flipH="1">
                <a:off x="14259" y="3289"/>
                <a:ext cx="3568" cy="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《需求规格说明书》</a:t>
                </a:r>
                <a:endParaRPr lang="zh-CN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4" name="文本框 15"/>
              <p:cNvSpPr txBox="1"/>
              <p:nvPr>
                <p:custDataLst>
                  <p:tags r:id="rId16"/>
                </p:custDataLst>
              </p:nvPr>
            </p:nvSpPr>
            <p:spPr>
              <a:xfrm flipH="1">
                <a:off x="14259" y="3773"/>
                <a:ext cx="6476" cy="116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</a:pP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+mn-ea"/>
                  </a:rPr>
                  <a:t>计划时间：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+mn-ea"/>
                  </a:rPr>
                  <a:t>2024.11.9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+mn-ea"/>
                  </a:rPr>
                  <a:t>完成时间：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+mn-ea"/>
                  </a:rPr>
                  <a:t>2024.11.9</a:t>
                </a:r>
                <a:endPara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821055" y="3933131"/>
            <a:ext cx="5149850" cy="1434838"/>
            <a:chOff x="1192" y="3320"/>
            <a:chExt cx="8110" cy="2080"/>
          </a:xfrm>
        </p:grpSpPr>
        <p:sp>
          <p:nvSpPr>
            <p:cNvPr id="16" name="矩形 15"/>
            <p:cNvSpPr/>
            <p:nvPr>
              <p:custDataLst>
                <p:tags r:id="rId9"/>
              </p:custDataLst>
            </p:nvPr>
          </p:nvSpPr>
          <p:spPr>
            <a:xfrm>
              <a:off x="2227" y="3320"/>
              <a:ext cx="7075" cy="2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pic>
          <p:nvPicPr>
            <p:cNvPr id="17" name="图形 16" descr="templates\docerresourceshop\icons\\333437323831313b333437313031343bd6bdb7c9bbfa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92" y="3656"/>
              <a:ext cx="1440" cy="1440"/>
            </a:xfrm>
            <a:prstGeom prst="rect">
              <a:avLst/>
            </a:prstGeom>
          </p:spPr>
        </p:pic>
        <p:grpSp>
          <p:nvGrpSpPr>
            <p:cNvPr id="18" name="组合 17"/>
            <p:cNvGrpSpPr/>
            <p:nvPr/>
          </p:nvGrpSpPr>
          <p:grpSpPr>
            <a:xfrm>
              <a:off x="2826" y="3553"/>
              <a:ext cx="6476" cy="1646"/>
              <a:chOff x="14259" y="3289"/>
              <a:chExt cx="6476" cy="1646"/>
            </a:xfrm>
          </p:grpSpPr>
          <p:sp>
            <p:nvSpPr>
              <p:cNvPr id="19" name="文本框 18"/>
              <p:cNvSpPr txBox="1"/>
              <p:nvPr>
                <p:custDataLst>
                  <p:tags r:id="rId11"/>
                </p:custDataLst>
              </p:nvPr>
            </p:nvSpPr>
            <p:spPr>
              <a:xfrm flipH="1">
                <a:off x="14259" y="3289"/>
                <a:ext cx="3859" cy="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《系统设计报告》</a:t>
                </a:r>
                <a:endParaRPr lang="zh-CN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12"/>
                </p:custDataLst>
              </p:nvPr>
            </p:nvSpPr>
            <p:spPr>
              <a:xfrm flipH="1">
                <a:off x="14259" y="3773"/>
                <a:ext cx="6476" cy="116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</a:pP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+mn-ea"/>
                  </a:rPr>
                  <a:t>计划时间：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+mn-ea"/>
                  </a:rPr>
                  <a:t>2024.11.27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+mn-ea"/>
                  </a:rPr>
                  <a:t>完成时间：进行中</a:t>
                </a:r>
                <a:endPara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ea"/>
                </a:endParaRPr>
              </a:p>
              <a:p>
                <a:pPr algn="l">
                  <a:lnSpc>
                    <a:spcPct val="150000"/>
                  </a:lnSpc>
                </a:pPr>
                <a:endPara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21" name="组合 20"/>
          <p:cNvGrpSpPr/>
          <p:nvPr>
            <p:custDataLst>
              <p:tags r:id="rId4"/>
            </p:custDataLst>
          </p:nvPr>
        </p:nvGrpSpPr>
        <p:grpSpPr>
          <a:xfrm>
            <a:off x="6221095" y="3933131"/>
            <a:ext cx="5149850" cy="1434838"/>
            <a:chOff x="1192" y="3320"/>
            <a:chExt cx="8110" cy="2080"/>
          </a:xfrm>
        </p:grpSpPr>
        <p:sp>
          <p:nvSpPr>
            <p:cNvPr id="22" name="矩形 21"/>
            <p:cNvSpPr/>
            <p:nvPr>
              <p:custDataLst>
                <p:tags r:id="rId5"/>
              </p:custDataLst>
            </p:nvPr>
          </p:nvSpPr>
          <p:spPr>
            <a:xfrm>
              <a:off x="2227" y="3320"/>
              <a:ext cx="7075" cy="2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pic>
          <p:nvPicPr>
            <p:cNvPr id="23" name="图形 22" descr="templates\docerresourceshop\icons\\333437323831313b333437313031343bd6bdb7c9bbfa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92" y="3656"/>
              <a:ext cx="1440" cy="1440"/>
            </a:xfrm>
            <a:prstGeom prst="rect">
              <a:avLst/>
            </a:prstGeom>
          </p:spPr>
        </p:pic>
        <p:grpSp>
          <p:nvGrpSpPr>
            <p:cNvPr id="24" name="组合 23"/>
            <p:cNvGrpSpPr/>
            <p:nvPr/>
          </p:nvGrpSpPr>
          <p:grpSpPr>
            <a:xfrm>
              <a:off x="2826" y="3553"/>
              <a:ext cx="6476" cy="1646"/>
              <a:chOff x="14259" y="3289"/>
              <a:chExt cx="6476" cy="1646"/>
            </a:xfrm>
          </p:grpSpPr>
          <p:sp>
            <p:nvSpPr>
              <p:cNvPr id="25" name="文本框 14"/>
              <p:cNvSpPr txBox="1"/>
              <p:nvPr>
                <p:custDataLst>
                  <p:tags r:id="rId7"/>
                </p:custDataLst>
              </p:nvPr>
            </p:nvSpPr>
            <p:spPr>
              <a:xfrm flipH="1">
                <a:off x="14259" y="3289"/>
                <a:ext cx="3831" cy="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《</a:t>
                </a:r>
                <a:r>
                  <a:rPr lang="en-US" altLang="zh-CN" sz="200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CMMI</a:t>
                </a:r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报告》</a:t>
                </a:r>
                <a:endParaRPr lang="zh-CN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26" name="文本框 15"/>
              <p:cNvSpPr txBox="1"/>
              <p:nvPr>
                <p:custDataLst>
                  <p:tags r:id="rId8"/>
                </p:custDataLst>
              </p:nvPr>
            </p:nvSpPr>
            <p:spPr>
              <a:xfrm flipH="1">
                <a:off x="14259" y="3773"/>
                <a:ext cx="6476" cy="116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</a:pP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+mn-ea"/>
                  </a:rPr>
                  <a:t>计划时间：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+mn-ea"/>
                  </a:rPr>
                  <a:t>2024.11.27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+mn-ea"/>
                  </a:rPr>
                  <a:t>完成时间：进行中</a:t>
                </a:r>
                <a:endPara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同侧圆角矩形 4"/>
          <p:cNvSpPr/>
          <p:nvPr/>
        </p:nvSpPr>
        <p:spPr>
          <a:xfrm>
            <a:off x="4770784" y="1278835"/>
            <a:ext cx="2650434" cy="549965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第五部分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3018235" y="2570590"/>
            <a:ext cx="6155531" cy="1985718"/>
            <a:chOff x="3264723" y="2475297"/>
            <a:chExt cx="6155531" cy="1985718"/>
          </a:xfrm>
        </p:grpSpPr>
        <p:sp>
          <p:nvSpPr>
            <p:cNvPr id="39" name="文本框 38"/>
            <p:cNvSpPr txBox="1"/>
            <p:nvPr/>
          </p:nvSpPr>
          <p:spPr>
            <a:xfrm>
              <a:off x="3264723" y="2475297"/>
              <a:ext cx="5486400" cy="147701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kumimoji="1" lang="en-US" altLang="zh-CN" sz="9600" dirty="0">
                  <a:solidFill>
                    <a:schemeClr val="accent1"/>
                  </a:solidFill>
                  <a:latin typeface="+mj-ea"/>
                  <a:ea typeface="+mj-ea"/>
                  <a:sym typeface="+mn-ea"/>
                </a:rPr>
                <a:t> </a:t>
              </a:r>
              <a:r>
                <a:rPr kumimoji="1" lang="zh-CN" altLang="en-US" sz="9600" dirty="0">
                  <a:solidFill>
                    <a:schemeClr val="accent1"/>
                  </a:solidFill>
                  <a:latin typeface="+mj-ea"/>
                  <a:ea typeface="+mj-ea"/>
                  <a:sym typeface="+mn-ea"/>
                </a:rPr>
                <a:t>成果展示</a:t>
              </a:r>
              <a:endParaRPr kumimoji="1" lang="zh-CN" altLang="en-US" sz="96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306390" y="3845700"/>
              <a:ext cx="6113864" cy="6153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kumimoji="1" lang="en-US" altLang="zh-CN" sz="4000" dirty="0">
                  <a:solidFill>
                    <a:schemeClr val="accent1"/>
                  </a:solidFill>
                </a:rPr>
                <a:t>Results Showcase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23456" y="458512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8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系统用例图</a:t>
            </a:r>
            <a:endParaRPr kumimoji="1" lang="zh-CN" altLang="en-US" sz="2800" b="1" dirty="0">
              <a:solidFill>
                <a:schemeClr val="accent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215" y="1200150"/>
            <a:ext cx="5550535" cy="5176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23456" y="458512"/>
            <a:ext cx="19608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8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系统架构图</a:t>
            </a:r>
            <a:endParaRPr kumimoji="1" lang="zh-CN" altLang="en-US" sz="2800" b="1" dirty="0">
              <a:solidFill>
                <a:schemeClr val="accent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sz="2800" b="1" dirty="0">
              <a:solidFill>
                <a:schemeClr val="accent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rcRect t="16696"/>
          <a:stretch>
            <a:fillRect/>
          </a:stretch>
        </p:blipFill>
        <p:spPr>
          <a:xfrm>
            <a:off x="1285875" y="1191260"/>
            <a:ext cx="9954260" cy="50761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23456" y="458512"/>
            <a:ext cx="11855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DM</a:t>
            </a:r>
            <a:r>
              <a:rPr kumimoji="1" lang="zh-CN" altLang="en-US" sz="28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50" y="1108710"/>
            <a:ext cx="1687195" cy="522605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230" y="1593850"/>
            <a:ext cx="2120900" cy="38125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23456" y="45851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登录界面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545" y="1374775"/>
            <a:ext cx="9058910" cy="48221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23456" y="45851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注册界面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505" y="1249680"/>
            <a:ext cx="8936990" cy="47567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>
            <p:custDataLst>
              <p:tags r:id="rId1"/>
            </p:custDataLst>
          </p:nvPr>
        </p:nvSpPr>
        <p:spPr>
          <a:xfrm>
            <a:off x="2844637" y="3609558"/>
            <a:ext cx="1016000" cy="3073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项目概述</a:t>
            </a:r>
          </a:p>
        </p:txBody>
      </p:sp>
      <p:sp>
        <p:nvSpPr>
          <p:cNvPr id="51" name="文本框 50"/>
          <p:cNvSpPr txBox="1"/>
          <p:nvPr>
            <p:custDataLst>
              <p:tags r:id="rId2"/>
            </p:custDataLst>
          </p:nvPr>
        </p:nvSpPr>
        <p:spPr>
          <a:xfrm>
            <a:off x="3119399" y="3271003"/>
            <a:ext cx="466474" cy="49244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3200" dirty="0">
                <a:gradFill>
                  <a:gsLst>
                    <a:gs pos="0">
                      <a:schemeClr val="accent1"/>
                    </a:gs>
                    <a:gs pos="77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01</a:t>
            </a:r>
            <a:endParaRPr lang="zh-CN" altLang="en-US" sz="3200" dirty="0">
              <a:gradFill>
                <a:gsLst>
                  <a:gs pos="0">
                    <a:schemeClr val="accent1"/>
                  </a:gs>
                  <a:gs pos="77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52" name="文本框 51"/>
          <p:cNvSpPr txBox="1"/>
          <p:nvPr>
            <p:custDataLst>
              <p:tags r:id="rId3"/>
            </p:custDataLst>
          </p:nvPr>
        </p:nvSpPr>
        <p:spPr>
          <a:xfrm>
            <a:off x="4953000" y="3609558"/>
            <a:ext cx="2286000" cy="3073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系统架构与功能设计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4" name="文本框 53"/>
          <p:cNvSpPr txBox="1"/>
          <p:nvPr>
            <p:custDataLst>
              <p:tags r:id="rId4"/>
            </p:custDataLst>
          </p:nvPr>
        </p:nvSpPr>
        <p:spPr>
          <a:xfrm>
            <a:off x="5862763" y="3271003"/>
            <a:ext cx="538609" cy="49244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3200" dirty="0">
                <a:gradFill>
                  <a:gsLst>
                    <a:gs pos="0">
                      <a:schemeClr val="accent1"/>
                    </a:gs>
                    <a:gs pos="77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02</a:t>
            </a:r>
            <a:endParaRPr lang="zh-CN" altLang="en-US" sz="3200" dirty="0">
              <a:gradFill>
                <a:gsLst>
                  <a:gs pos="0">
                    <a:schemeClr val="accent1"/>
                  </a:gs>
                  <a:gs pos="77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55" name="文本框 54"/>
          <p:cNvSpPr txBox="1"/>
          <p:nvPr>
            <p:custDataLst>
              <p:tags r:id="rId5"/>
            </p:custDataLst>
          </p:nvPr>
        </p:nvSpPr>
        <p:spPr>
          <a:xfrm>
            <a:off x="8331364" y="3609558"/>
            <a:ext cx="1016000" cy="3073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过程管理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7" name="文本框 56"/>
          <p:cNvSpPr txBox="1"/>
          <p:nvPr>
            <p:custDataLst>
              <p:tags r:id="rId6"/>
            </p:custDataLst>
          </p:nvPr>
        </p:nvSpPr>
        <p:spPr>
          <a:xfrm>
            <a:off x="8606127" y="3271003"/>
            <a:ext cx="538609" cy="49244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3200" dirty="0">
                <a:gradFill>
                  <a:gsLst>
                    <a:gs pos="0">
                      <a:schemeClr val="accent1"/>
                    </a:gs>
                    <a:gs pos="77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03</a:t>
            </a:r>
            <a:endParaRPr lang="zh-CN" altLang="en-US" sz="3200" dirty="0">
              <a:gradFill>
                <a:gsLst>
                  <a:gs pos="0">
                    <a:schemeClr val="accent1"/>
                  </a:gs>
                  <a:gs pos="77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58" name="文本框 57"/>
          <p:cNvSpPr txBox="1"/>
          <p:nvPr>
            <p:custDataLst>
              <p:tags r:id="rId7"/>
            </p:custDataLst>
          </p:nvPr>
        </p:nvSpPr>
        <p:spPr>
          <a:xfrm>
            <a:off x="2844637" y="5004018"/>
            <a:ext cx="1016000" cy="3073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时间分析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0" name="文本框 59"/>
          <p:cNvSpPr txBox="1"/>
          <p:nvPr>
            <p:custDataLst>
              <p:tags r:id="rId8"/>
            </p:custDataLst>
          </p:nvPr>
        </p:nvSpPr>
        <p:spPr>
          <a:xfrm>
            <a:off x="3119399" y="4665463"/>
            <a:ext cx="538609" cy="49244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3200" dirty="0">
                <a:gradFill>
                  <a:gsLst>
                    <a:gs pos="0">
                      <a:schemeClr val="accent1"/>
                    </a:gs>
                    <a:gs pos="77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04</a:t>
            </a:r>
            <a:endParaRPr lang="zh-CN" altLang="en-US" sz="3200" dirty="0">
              <a:gradFill>
                <a:gsLst>
                  <a:gs pos="0">
                    <a:schemeClr val="accent1"/>
                  </a:gs>
                  <a:gs pos="77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61" name="文本框 60"/>
          <p:cNvSpPr txBox="1"/>
          <p:nvPr>
            <p:custDataLst>
              <p:tags r:id="rId9"/>
            </p:custDataLst>
          </p:nvPr>
        </p:nvSpPr>
        <p:spPr>
          <a:xfrm>
            <a:off x="5588000" y="5004018"/>
            <a:ext cx="1016000" cy="3073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成果展示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3" name="文本框 62"/>
          <p:cNvSpPr txBox="1"/>
          <p:nvPr>
            <p:custDataLst>
              <p:tags r:id="rId10"/>
            </p:custDataLst>
          </p:nvPr>
        </p:nvSpPr>
        <p:spPr>
          <a:xfrm>
            <a:off x="5862763" y="4665463"/>
            <a:ext cx="538609" cy="49244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3200" dirty="0">
                <a:gradFill>
                  <a:gsLst>
                    <a:gs pos="0">
                      <a:schemeClr val="accent1"/>
                    </a:gs>
                    <a:gs pos="77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05</a:t>
            </a:r>
            <a:endParaRPr lang="zh-CN" altLang="en-US" sz="3200" dirty="0">
              <a:gradFill>
                <a:gsLst>
                  <a:gs pos="0">
                    <a:schemeClr val="accent1"/>
                  </a:gs>
                  <a:gs pos="77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64" name="文本框 63"/>
          <p:cNvSpPr txBox="1"/>
          <p:nvPr>
            <p:custDataLst>
              <p:tags r:id="rId11"/>
            </p:custDataLst>
          </p:nvPr>
        </p:nvSpPr>
        <p:spPr>
          <a:xfrm>
            <a:off x="8204364" y="5004018"/>
            <a:ext cx="1270000" cy="3073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下一步计划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6" name="文本框 65"/>
          <p:cNvSpPr txBox="1"/>
          <p:nvPr>
            <p:custDataLst>
              <p:tags r:id="rId12"/>
            </p:custDataLst>
          </p:nvPr>
        </p:nvSpPr>
        <p:spPr>
          <a:xfrm>
            <a:off x="8606127" y="4665463"/>
            <a:ext cx="538609" cy="49244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3200" dirty="0">
                <a:gradFill>
                  <a:gsLst>
                    <a:gs pos="0">
                      <a:schemeClr val="accent1"/>
                    </a:gs>
                    <a:gs pos="77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06</a:t>
            </a:r>
            <a:endParaRPr lang="zh-CN" altLang="en-US" sz="3200" dirty="0">
              <a:gradFill>
                <a:gsLst>
                  <a:gs pos="0">
                    <a:schemeClr val="accent1"/>
                  </a:gs>
                  <a:gs pos="77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23456" y="45851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问答界面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85" y="1238250"/>
            <a:ext cx="8698865" cy="45942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23456" y="458512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历史对话界面</a:t>
            </a:r>
          </a:p>
        </p:txBody>
      </p:sp>
      <p:sp>
        <p:nvSpPr>
          <p:cNvPr id="44" name="1"/>
          <p:cNvSpPr txBox="1">
            <a:spLocks noChangeArrowheads="1"/>
          </p:cNvSpPr>
          <p:nvPr/>
        </p:nvSpPr>
        <p:spPr bwMode="auto">
          <a:xfrm>
            <a:off x="1915795" y="2054860"/>
            <a:ext cx="5904230" cy="150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endParaRPr lang="en-US" altLang="zh-CN" sz="8800" dirty="0">
              <a:solidFill>
                <a:srgbClr val="40404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80" y="1240155"/>
            <a:ext cx="9057005" cy="45427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23456" y="458512"/>
            <a:ext cx="2010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accen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kumimoji="1" lang="en-US" altLang="zh-CN" sz="2800" b="1" dirty="0" smtClean="0">
                <a:solidFill>
                  <a:schemeClr val="accen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kumimoji="1" lang="zh-CN" altLang="en-US" sz="2800" b="1" dirty="0" smtClean="0">
                <a:solidFill>
                  <a:schemeClr val="accen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endParaRPr kumimoji="1" lang="zh-CN" altLang="en-US" sz="2800" b="1" dirty="0">
              <a:solidFill>
                <a:schemeClr val="accent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1"/>
          <p:cNvSpPr txBox="1">
            <a:spLocks noChangeArrowheads="1"/>
          </p:cNvSpPr>
          <p:nvPr/>
        </p:nvSpPr>
        <p:spPr bwMode="auto">
          <a:xfrm>
            <a:off x="1915795" y="2054860"/>
            <a:ext cx="5904230" cy="150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endParaRPr lang="en-US" altLang="zh-CN" sz="8800" dirty="0">
              <a:solidFill>
                <a:srgbClr val="40404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302" y="1294220"/>
            <a:ext cx="8898855" cy="500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34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同侧圆角矩形 4"/>
          <p:cNvSpPr/>
          <p:nvPr/>
        </p:nvSpPr>
        <p:spPr>
          <a:xfrm>
            <a:off x="4770784" y="1278835"/>
            <a:ext cx="2650434" cy="549965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第六部分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3018235" y="2570590"/>
            <a:ext cx="6155531" cy="1985718"/>
            <a:chOff x="3264723" y="2475297"/>
            <a:chExt cx="6155531" cy="1985718"/>
          </a:xfrm>
        </p:grpSpPr>
        <p:sp>
          <p:nvSpPr>
            <p:cNvPr id="39" name="文本框 38"/>
            <p:cNvSpPr txBox="1"/>
            <p:nvPr/>
          </p:nvSpPr>
          <p:spPr>
            <a:xfrm>
              <a:off x="3264723" y="2475297"/>
              <a:ext cx="6096000" cy="147701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9600" dirty="0">
                  <a:solidFill>
                    <a:schemeClr val="accent1"/>
                  </a:solidFill>
                  <a:latin typeface="+mj-ea"/>
                  <a:ea typeface="+mj-ea"/>
                  <a:sym typeface="+mn-ea"/>
                </a:rPr>
                <a:t>下一步计划</a:t>
              </a:r>
              <a:endParaRPr kumimoji="1" lang="zh-CN" altLang="en-US" sz="96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306390" y="3845700"/>
              <a:ext cx="6113864" cy="6153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kumimoji="1" lang="en-US" altLang="zh-CN" sz="4000" dirty="0">
                  <a:solidFill>
                    <a:schemeClr val="accent1"/>
                  </a:solidFill>
                </a:rPr>
                <a:t>Next Steps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23456" y="458512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8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下一步计划</a:t>
            </a:r>
            <a:endParaRPr kumimoji="1" lang="zh-CN" altLang="en-US" sz="2800" b="1" dirty="0">
              <a:solidFill>
                <a:schemeClr val="accent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/>
          <p:cNvSpPr/>
          <p:nvPr>
            <p:custDataLst>
              <p:tags r:id="rId1"/>
            </p:custDataLst>
          </p:nvPr>
        </p:nvSpPr>
        <p:spPr>
          <a:xfrm>
            <a:off x="673463" y="1670314"/>
            <a:ext cx="2507556" cy="4452092"/>
          </a:xfrm>
          <a:prstGeom prst="roundRect">
            <a:avLst>
              <a:gd name="adj" fmla="val 5839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127000" dist="12700" dir="16200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2"/>
            </p:custDataLst>
          </p:nvPr>
        </p:nvGrpSpPr>
        <p:grpSpPr>
          <a:xfrm rot="5400000">
            <a:off x="1181229" y="1943244"/>
            <a:ext cx="1492024" cy="1492026"/>
            <a:chOff x="1133019" y="2416926"/>
            <a:chExt cx="1613394" cy="1613396"/>
          </a:xfrm>
        </p:grpSpPr>
        <p:sp>
          <p:nvSpPr>
            <p:cNvPr id="4" name="椭圆 3"/>
            <p:cNvSpPr/>
            <p:nvPr/>
          </p:nvSpPr>
          <p:spPr>
            <a:xfrm rot="19741494">
              <a:off x="1136666" y="2420574"/>
              <a:ext cx="1606100" cy="1606100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133019" y="2416926"/>
              <a:ext cx="1613394" cy="1613396"/>
              <a:chOff x="1133019" y="2416926"/>
              <a:chExt cx="1613394" cy="1613396"/>
            </a:xfrm>
          </p:grpSpPr>
          <p:sp>
            <p:nvSpPr>
              <p:cNvPr id="6" name="弧形 5"/>
              <p:cNvSpPr/>
              <p:nvPr>
                <p:custDataLst>
                  <p:tags r:id="rId31"/>
                </p:custDataLst>
              </p:nvPr>
            </p:nvSpPr>
            <p:spPr>
              <a:xfrm rot="18364987">
                <a:off x="1133018" y="2416927"/>
                <a:ext cx="1613396" cy="1613394"/>
              </a:xfrm>
              <a:prstGeom prst="arc">
                <a:avLst/>
              </a:prstGeom>
              <a:noFill/>
              <a:ln w="127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7" name="弧形 6"/>
              <p:cNvSpPr/>
              <p:nvPr>
                <p:custDataLst>
                  <p:tags r:id="rId32"/>
                </p:custDataLst>
              </p:nvPr>
            </p:nvSpPr>
            <p:spPr>
              <a:xfrm rot="7564987">
                <a:off x="1133018" y="2416927"/>
                <a:ext cx="1613396" cy="1613394"/>
              </a:xfrm>
              <a:prstGeom prst="arc">
                <a:avLst/>
              </a:prstGeom>
              <a:noFill/>
              <a:ln w="127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8" name="椭圆 7"/>
          <p:cNvSpPr/>
          <p:nvPr>
            <p:custDataLst>
              <p:tags r:id="rId3"/>
            </p:custDataLst>
          </p:nvPr>
        </p:nvSpPr>
        <p:spPr>
          <a:xfrm>
            <a:off x="1380513" y="2142527"/>
            <a:ext cx="1093456" cy="109346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0" name="文本框 15"/>
          <p:cNvSpPr txBox="1"/>
          <p:nvPr>
            <p:custDataLst>
              <p:tags r:id="rId4"/>
            </p:custDataLst>
          </p:nvPr>
        </p:nvSpPr>
        <p:spPr>
          <a:xfrm>
            <a:off x="721398" y="3942620"/>
            <a:ext cx="2411687" cy="16910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加深垂直搜索的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“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垂直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”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度，让本系统在个人求医问诊方面更加专业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不局限于笼统的健康建议</a:t>
            </a: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1171888" y="6005959"/>
            <a:ext cx="1510707" cy="116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2" name="Freeform 99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647929" y="2499528"/>
            <a:ext cx="558625" cy="379458"/>
          </a:xfrm>
          <a:custGeom>
            <a:avLst/>
            <a:gdLst>
              <a:gd name="T0" fmla="*/ 225 w 302"/>
              <a:gd name="T1" fmla="*/ 0 h 205"/>
              <a:gd name="T2" fmla="*/ 81 w 302"/>
              <a:gd name="T3" fmla="*/ 0 h 205"/>
              <a:gd name="T4" fmla="*/ 0 w 302"/>
              <a:gd name="T5" fmla="*/ 25 h 205"/>
              <a:gd name="T6" fmla="*/ 12 w 302"/>
              <a:gd name="T7" fmla="*/ 205 h 205"/>
              <a:gd name="T8" fmla="*/ 291 w 302"/>
              <a:gd name="T9" fmla="*/ 205 h 205"/>
              <a:gd name="T10" fmla="*/ 302 w 302"/>
              <a:gd name="T11" fmla="*/ 25 h 205"/>
              <a:gd name="T12" fmla="*/ 146 w 302"/>
              <a:gd name="T13" fmla="*/ 188 h 205"/>
              <a:gd name="T14" fmla="*/ 20 w 302"/>
              <a:gd name="T15" fmla="*/ 182 h 205"/>
              <a:gd name="T16" fmla="*/ 81 w 302"/>
              <a:gd name="T17" fmla="*/ 10 h 205"/>
              <a:gd name="T18" fmla="*/ 146 w 302"/>
              <a:gd name="T19" fmla="*/ 188 h 205"/>
              <a:gd name="T20" fmla="*/ 221 w 302"/>
              <a:gd name="T21" fmla="*/ 171 h 205"/>
              <a:gd name="T22" fmla="*/ 155 w 302"/>
              <a:gd name="T23" fmla="*/ 29 h 205"/>
              <a:gd name="T24" fmla="*/ 282 w 302"/>
              <a:gd name="T25" fmla="*/ 22 h 205"/>
              <a:gd name="T26" fmla="*/ 39 w 302"/>
              <a:gd name="T27" fmla="*/ 41 h 205"/>
              <a:gd name="T28" fmla="*/ 128 w 302"/>
              <a:gd name="T29" fmla="*/ 43 h 205"/>
              <a:gd name="T30" fmla="*/ 127 w 302"/>
              <a:gd name="T31" fmla="*/ 49 h 205"/>
              <a:gd name="T32" fmla="*/ 44 w 302"/>
              <a:gd name="T33" fmla="*/ 43 h 205"/>
              <a:gd name="T34" fmla="*/ 39 w 302"/>
              <a:gd name="T35" fmla="*/ 67 h 205"/>
              <a:gd name="T36" fmla="*/ 128 w 302"/>
              <a:gd name="T37" fmla="*/ 68 h 205"/>
              <a:gd name="T38" fmla="*/ 127 w 302"/>
              <a:gd name="T39" fmla="*/ 74 h 205"/>
              <a:gd name="T40" fmla="*/ 43 w 302"/>
              <a:gd name="T41" fmla="*/ 69 h 205"/>
              <a:gd name="T42" fmla="*/ 39 w 302"/>
              <a:gd name="T43" fmla="*/ 93 h 205"/>
              <a:gd name="T44" fmla="*/ 129 w 302"/>
              <a:gd name="T45" fmla="*/ 94 h 205"/>
              <a:gd name="T46" fmla="*/ 127 w 302"/>
              <a:gd name="T47" fmla="*/ 100 h 205"/>
              <a:gd name="T48" fmla="*/ 43 w 302"/>
              <a:gd name="T49" fmla="*/ 95 h 205"/>
              <a:gd name="T50" fmla="*/ 130 w 302"/>
              <a:gd name="T51" fmla="*/ 125 h 205"/>
              <a:gd name="T52" fmla="*/ 126 w 302"/>
              <a:gd name="T53" fmla="*/ 126 h 205"/>
              <a:gd name="T54" fmla="*/ 39 w 302"/>
              <a:gd name="T55" fmla="*/ 119 h 205"/>
              <a:gd name="T56" fmla="*/ 129 w 302"/>
              <a:gd name="T57" fmla="*/ 120 h 205"/>
              <a:gd name="T58" fmla="*/ 130 w 302"/>
              <a:gd name="T59" fmla="*/ 151 h 205"/>
              <a:gd name="T60" fmla="*/ 126 w 302"/>
              <a:gd name="T61" fmla="*/ 152 h 205"/>
              <a:gd name="T62" fmla="*/ 39 w 302"/>
              <a:gd name="T63" fmla="*/ 146 h 205"/>
              <a:gd name="T64" fmla="*/ 129 w 302"/>
              <a:gd name="T65" fmla="*/ 146 h 205"/>
              <a:gd name="T66" fmla="*/ 260 w 302"/>
              <a:gd name="T67" fmla="*/ 37 h 205"/>
              <a:gd name="T68" fmla="*/ 259 w 302"/>
              <a:gd name="T69" fmla="*/ 43 h 205"/>
              <a:gd name="T70" fmla="*/ 174 w 302"/>
              <a:gd name="T71" fmla="*/ 49 h 205"/>
              <a:gd name="T72" fmla="*/ 173 w 302"/>
              <a:gd name="T73" fmla="*/ 43 h 205"/>
              <a:gd name="T74" fmla="*/ 263 w 302"/>
              <a:gd name="T75" fmla="*/ 67 h 205"/>
              <a:gd name="T76" fmla="*/ 176 w 302"/>
              <a:gd name="T77" fmla="*/ 74 h 205"/>
              <a:gd name="T78" fmla="*/ 172 w 302"/>
              <a:gd name="T79" fmla="*/ 73 h 205"/>
              <a:gd name="T80" fmla="*/ 261 w 302"/>
              <a:gd name="T81" fmla="*/ 63 h 205"/>
              <a:gd name="T82" fmla="*/ 263 w 302"/>
              <a:gd name="T83" fmla="*/ 93 h 205"/>
              <a:gd name="T84" fmla="*/ 176 w 302"/>
              <a:gd name="T85" fmla="*/ 100 h 205"/>
              <a:gd name="T86" fmla="*/ 172 w 302"/>
              <a:gd name="T87" fmla="*/ 99 h 205"/>
              <a:gd name="T88" fmla="*/ 261 w 302"/>
              <a:gd name="T89" fmla="*/ 89 h 205"/>
              <a:gd name="T90" fmla="*/ 263 w 302"/>
              <a:gd name="T91" fmla="*/ 118 h 205"/>
              <a:gd name="T92" fmla="*/ 176 w 302"/>
              <a:gd name="T93" fmla="*/ 126 h 205"/>
              <a:gd name="T94" fmla="*/ 172 w 302"/>
              <a:gd name="T95" fmla="*/ 125 h 205"/>
              <a:gd name="T96" fmla="*/ 261 w 302"/>
              <a:gd name="T97" fmla="*/ 114 h 205"/>
              <a:gd name="T98" fmla="*/ 263 w 302"/>
              <a:gd name="T99" fmla="*/ 145 h 205"/>
              <a:gd name="T100" fmla="*/ 176 w 302"/>
              <a:gd name="T101" fmla="*/ 152 h 205"/>
              <a:gd name="T102" fmla="*/ 172 w 302"/>
              <a:gd name="T103" fmla="*/ 151 h 205"/>
              <a:gd name="T104" fmla="*/ 261 w 302"/>
              <a:gd name="T105" fmla="*/ 140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2" h="205">
                <a:moveTo>
                  <a:pt x="300" y="21"/>
                </a:moveTo>
                <a:cubicBezTo>
                  <a:pt x="284" y="8"/>
                  <a:pt x="256" y="0"/>
                  <a:pt x="225" y="0"/>
                </a:cubicBezTo>
                <a:cubicBezTo>
                  <a:pt x="195" y="0"/>
                  <a:pt x="168" y="7"/>
                  <a:pt x="151" y="19"/>
                </a:cubicBezTo>
                <a:cubicBezTo>
                  <a:pt x="138" y="7"/>
                  <a:pt x="112" y="0"/>
                  <a:pt x="81" y="0"/>
                </a:cubicBezTo>
                <a:cubicBezTo>
                  <a:pt x="48" y="0"/>
                  <a:pt x="18" y="8"/>
                  <a:pt x="2" y="21"/>
                </a:cubicBezTo>
                <a:cubicBezTo>
                  <a:pt x="1" y="22"/>
                  <a:pt x="0" y="23"/>
                  <a:pt x="0" y="25"/>
                </a:cubicBezTo>
                <a:cubicBezTo>
                  <a:pt x="0" y="197"/>
                  <a:pt x="0" y="197"/>
                  <a:pt x="0" y="197"/>
                </a:cubicBezTo>
                <a:cubicBezTo>
                  <a:pt x="0" y="200"/>
                  <a:pt x="5" y="205"/>
                  <a:pt x="12" y="205"/>
                </a:cubicBezTo>
                <a:cubicBezTo>
                  <a:pt x="150" y="205"/>
                  <a:pt x="150" y="205"/>
                  <a:pt x="150" y="205"/>
                </a:cubicBezTo>
                <a:cubicBezTo>
                  <a:pt x="151" y="205"/>
                  <a:pt x="291" y="205"/>
                  <a:pt x="291" y="205"/>
                </a:cubicBezTo>
                <a:cubicBezTo>
                  <a:pt x="295" y="205"/>
                  <a:pt x="302" y="202"/>
                  <a:pt x="302" y="197"/>
                </a:cubicBezTo>
                <a:cubicBezTo>
                  <a:pt x="302" y="25"/>
                  <a:pt x="302" y="25"/>
                  <a:pt x="302" y="25"/>
                </a:cubicBezTo>
                <a:cubicBezTo>
                  <a:pt x="302" y="23"/>
                  <a:pt x="301" y="22"/>
                  <a:pt x="300" y="21"/>
                </a:cubicBezTo>
                <a:close/>
                <a:moveTo>
                  <a:pt x="146" y="188"/>
                </a:moveTo>
                <a:cubicBezTo>
                  <a:pt x="132" y="176"/>
                  <a:pt x="109" y="169"/>
                  <a:pt x="80" y="169"/>
                </a:cubicBezTo>
                <a:cubicBezTo>
                  <a:pt x="58" y="169"/>
                  <a:pt x="36" y="174"/>
                  <a:pt x="20" y="182"/>
                </a:cubicBezTo>
                <a:cubicBezTo>
                  <a:pt x="20" y="22"/>
                  <a:pt x="20" y="22"/>
                  <a:pt x="20" y="22"/>
                </a:cubicBezTo>
                <a:cubicBezTo>
                  <a:pt x="20" y="22"/>
                  <a:pt x="41" y="10"/>
                  <a:pt x="81" y="10"/>
                </a:cubicBezTo>
                <a:cubicBezTo>
                  <a:pt x="128" y="10"/>
                  <a:pt x="146" y="27"/>
                  <a:pt x="146" y="29"/>
                </a:cubicBezTo>
                <a:cubicBezTo>
                  <a:pt x="146" y="32"/>
                  <a:pt x="146" y="188"/>
                  <a:pt x="146" y="188"/>
                </a:cubicBezTo>
                <a:close/>
                <a:moveTo>
                  <a:pt x="282" y="182"/>
                </a:moveTo>
                <a:cubicBezTo>
                  <a:pt x="265" y="175"/>
                  <a:pt x="242" y="171"/>
                  <a:pt x="221" y="171"/>
                </a:cubicBezTo>
                <a:cubicBezTo>
                  <a:pt x="192" y="171"/>
                  <a:pt x="168" y="177"/>
                  <a:pt x="155" y="188"/>
                </a:cubicBezTo>
                <a:cubicBezTo>
                  <a:pt x="155" y="29"/>
                  <a:pt x="155" y="29"/>
                  <a:pt x="155" y="29"/>
                </a:cubicBezTo>
                <a:cubicBezTo>
                  <a:pt x="155" y="29"/>
                  <a:pt x="176" y="10"/>
                  <a:pt x="225" y="10"/>
                </a:cubicBezTo>
                <a:cubicBezTo>
                  <a:pt x="262" y="10"/>
                  <a:pt x="282" y="22"/>
                  <a:pt x="282" y="22"/>
                </a:cubicBezTo>
                <a:lnTo>
                  <a:pt x="282" y="182"/>
                </a:lnTo>
                <a:close/>
                <a:moveTo>
                  <a:pt x="39" y="41"/>
                </a:moveTo>
                <a:cubicBezTo>
                  <a:pt x="39" y="39"/>
                  <a:pt x="40" y="37"/>
                  <a:pt x="42" y="37"/>
                </a:cubicBezTo>
                <a:cubicBezTo>
                  <a:pt x="74" y="28"/>
                  <a:pt x="109" y="30"/>
                  <a:pt x="128" y="43"/>
                </a:cubicBezTo>
                <a:cubicBezTo>
                  <a:pt x="130" y="44"/>
                  <a:pt x="130" y="46"/>
                  <a:pt x="129" y="47"/>
                </a:cubicBezTo>
                <a:cubicBezTo>
                  <a:pt x="129" y="48"/>
                  <a:pt x="128" y="49"/>
                  <a:pt x="127" y="49"/>
                </a:cubicBezTo>
                <a:cubicBezTo>
                  <a:pt x="126" y="49"/>
                  <a:pt x="125" y="49"/>
                  <a:pt x="125" y="48"/>
                </a:cubicBezTo>
                <a:cubicBezTo>
                  <a:pt x="110" y="39"/>
                  <a:pt x="79" y="33"/>
                  <a:pt x="44" y="43"/>
                </a:cubicBezTo>
                <a:cubicBezTo>
                  <a:pt x="42" y="43"/>
                  <a:pt x="40" y="42"/>
                  <a:pt x="39" y="41"/>
                </a:cubicBezTo>
                <a:close/>
                <a:moveTo>
                  <a:pt x="39" y="67"/>
                </a:moveTo>
                <a:cubicBezTo>
                  <a:pt x="39" y="65"/>
                  <a:pt x="40" y="63"/>
                  <a:pt x="42" y="63"/>
                </a:cubicBezTo>
                <a:cubicBezTo>
                  <a:pt x="74" y="54"/>
                  <a:pt x="110" y="56"/>
                  <a:pt x="128" y="68"/>
                </a:cubicBezTo>
                <a:cubicBezTo>
                  <a:pt x="130" y="69"/>
                  <a:pt x="130" y="71"/>
                  <a:pt x="129" y="73"/>
                </a:cubicBezTo>
                <a:cubicBezTo>
                  <a:pt x="129" y="74"/>
                  <a:pt x="128" y="74"/>
                  <a:pt x="127" y="74"/>
                </a:cubicBezTo>
                <a:cubicBezTo>
                  <a:pt x="126" y="74"/>
                  <a:pt x="125" y="74"/>
                  <a:pt x="125" y="74"/>
                </a:cubicBezTo>
                <a:cubicBezTo>
                  <a:pt x="111" y="65"/>
                  <a:pt x="79" y="59"/>
                  <a:pt x="43" y="69"/>
                </a:cubicBezTo>
                <a:cubicBezTo>
                  <a:pt x="42" y="70"/>
                  <a:pt x="40" y="69"/>
                  <a:pt x="39" y="67"/>
                </a:cubicBezTo>
                <a:close/>
                <a:moveTo>
                  <a:pt x="39" y="93"/>
                </a:moveTo>
                <a:cubicBezTo>
                  <a:pt x="39" y="91"/>
                  <a:pt x="40" y="89"/>
                  <a:pt x="42" y="88"/>
                </a:cubicBezTo>
                <a:cubicBezTo>
                  <a:pt x="74" y="79"/>
                  <a:pt x="110" y="82"/>
                  <a:pt x="129" y="94"/>
                </a:cubicBezTo>
                <a:cubicBezTo>
                  <a:pt x="130" y="95"/>
                  <a:pt x="131" y="97"/>
                  <a:pt x="130" y="99"/>
                </a:cubicBezTo>
                <a:cubicBezTo>
                  <a:pt x="129" y="100"/>
                  <a:pt x="128" y="100"/>
                  <a:pt x="127" y="100"/>
                </a:cubicBezTo>
                <a:cubicBezTo>
                  <a:pt x="126" y="100"/>
                  <a:pt x="126" y="100"/>
                  <a:pt x="125" y="100"/>
                </a:cubicBezTo>
                <a:cubicBezTo>
                  <a:pt x="111" y="90"/>
                  <a:pt x="79" y="85"/>
                  <a:pt x="43" y="95"/>
                </a:cubicBezTo>
                <a:cubicBezTo>
                  <a:pt x="42" y="95"/>
                  <a:pt x="40" y="94"/>
                  <a:pt x="39" y="93"/>
                </a:cubicBezTo>
                <a:close/>
                <a:moveTo>
                  <a:pt x="130" y="125"/>
                </a:moveTo>
                <a:cubicBezTo>
                  <a:pt x="130" y="126"/>
                  <a:pt x="129" y="126"/>
                  <a:pt x="128" y="126"/>
                </a:cubicBezTo>
                <a:cubicBezTo>
                  <a:pt x="127" y="126"/>
                  <a:pt x="126" y="126"/>
                  <a:pt x="126" y="126"/>
                </a:cubicBezTo>
                <a:cubicBezTo>
                  <a:pt x="108" y="114"/>
                  <a:pt x="76" y="112"/>
                  <a:pt x="43" y="121"/>
                </a:cubicBezTo>
                <a:cubicBezTo>
                  <a:pt x="42" y="122"/>
                  <a:pt x="40" y="121"/>
                  <a:pt x="39" y="119"/>
                </a:cubicBezTo>
                <a:cubicBezTo>
                  <a:pt x="39" y="117"/>
                  <a:pt x="40" y="115"/>
                  <a:pt x="42" y="115"/>
                </a:cubicBezTo>
                <a:cubicBezTo>
                  <a:pt x="77" y="105"/>
                  <a:pt x="109" y="107"/>
                  <a:pt x="129" y="120"/>
                </a:cubicBezTo>
                <a:cubicBezTo>
                  <a:pt x="131" y="121"/>
                  <a:pt x="131" y="123"/>
                  <a:pt x="130" y="125"/>
                </a:cubicBezTo>
                <a:close/>
                <a:moveTo>
                  <a:pt x="130" y="151"/>
                </a:moveTo>
                <a:cubicBezTo>
                  <a:pt x="130" y="152"/>
                  <a:pt x="129" y="152"/>
                  <a:pt x="128" y="152"/>
                </a:cubicBezTo>
                <a:cubicBezTo>
                  <a:pt x="127" y="152"/>
                  <a:pt x="126" y="152"/>
                  <a:pt x="126" y="152"/>
                </a:cubicBezTo>
                <a:cubicBezTo>
                  <a:pt x="109" y="141"/>
                  <a:pt x="71" y="137"/>
                  <a:pt x="44" y="148"/>
                </a:cubicBezTo>
                <a:cubicBezTo>
                  <a:pt x="42" y="148"/>
                  <a:pt x="40" y="148"/>
                  <a:pt x="39" y="146"/>
                </a:cubicBezTo>
                <a:cubicBezTo>
                  <a:pt x="39" y="144"/>
                  <a:pt x="40" y="142"/>
                  <a:pt x="41" y="142"/>
                </a:cubicBezTo>
                <a:cubicBezTo>
                  <a:pt x="71" y="130"/>
                  <a:pt x="111" y="134"/>
                  <a:pt x="129" y="146"/>
                </a:cubicBezTo>
                <a:cubicBezTo>
                  <a:pt x="131" y="147"/>
                  <a:pt x="131" y="149"/>
                  <a:pt x="130" y="151"/>
                </a:cubicBezTo>
                <a:close/>
                <a:moveTo>
                  <a:pt x="260" y="37"/>
                </a:moveTo>
                <a:cubicBezTo>
                  <a:pt x="262" y="37"/>
                  <a:pt x="263" y="39"/>
                  <a:pt x="263" y="41"/>
                </a:cubicBezTo>
                <a:cubicBezTo>
                  <a:pt x="262" y="42"/>
                  <a:pt x="260" y="43"/>
                  <a:pt x="259" y="43"/>
                </a:cubicBezTo>
                <a:cubicBezTo>
                  <a:pt x="225" y="33"/>
                  <a:pt x="191" y="38"/>
                  <a:pt x="176" y="48"/>
                </a:cubicBezTo>
                <a:cubicBezTo>
                  <a:pt x="176" y="49"/>
                  <a:pt x="175" y="49"/>
                  <a:pt x="174" y="49"/>
                </a:cubicBezTo>
                <a:cubicBezTo>
                  <a:pt x="173" y="49"/>
                  <a:pt x="172" y="48"/>
                  <a:pt x="172" y="47"/>
                </a:cubicBezTo>
                <a:cubicBezTo>
                  <a:pt x="171" y="46"/>
                  <a:pt x="171" y="44"/>
                  <a:pt x="173" y="43"/>
                </a:cubicBezTo>
                <a:cubicBezTo>
                  <a:pt x="192" y="30"/>
                  <a:pt x="228" y="27"/>
                  <a:pt x="260" y="37"/>
                </a:cubicBezTo>
                <a:close/>
                <a:moveTo>
                  <a:pt x="263" y="67"/>
                </a:moveTo>
                <a:cubicBezTo>
                  <a:pt x="262" y="69"/>
                  <a:pt x="261" y="70"/>
                  <a:pt x="259" y="69"/>
                </a:cubicBezTo>
                <a:cubicBezTo>
                  <a:pt x="225" y="60"/>
                  <a:pt x="191" y="64"/>
                  <a:pt x="176" y="74"/>
                </a:cubicBezTo>
                <a:cubicBezTo>
                  <a:pt x="176" y="75"/>
                  <a:pt x="175" y="75"/>
                  <a:pt x="175" y="75"/>
                </a:cubicBezTo>
                <a:cubicBezTo>
                  <a:pt x="173" y="75"/>
                  <a:pt x="172" y="74"/>
                  <a:pt x="172" y="73"/>
                </a:cubicBezTo>
                <a:cubicBezTo>
                  <a:pt x="171" y="72"/>
                  <a:pt x="171" y="70"/>
                  <a:pt x="173" y="69"/>
                </a:cubicBezTo>
                <a:cubicBezTo>
                  <a:pt x="192" y="56"/>
                  <a:pt x="228" y="54"/>
                  <a:pt x="261" y="63"/>
                </a:cubicBezTo>
                <a:cubicBezTo>
                  <a:pt x="262" y="63"/>
                  <a:pt x="263" y="65"/>
                  <a:pt x="263" y="67"/>
                </a:cubicBezTo>
                <a:close/>
                <a:moveTo>
                  <a:pt x="263" y="93"/>
                </a:moveTo>
                <a:cubicBezTo>
                  <a:pt x="262" y="95"/>
                  <a:pt x="261" y="96"/>
                  <a:pt x="259" y="95"/>
                </a:cubicBezTo>
                <a:cubicBezTo>
                  <a:pt x="225" y="86"/>
                  <a:pt x="192" y="91"/>
                  <a:pt x="176" y="100"/>
                </a:cubicBezTo>
                <a:cubicBezTo>
                  <a:pt x="176" y="101"/>
                  <a:pt x="175" y="101"/>
                  <a:pt x="175" y="101"/>
                </a:cubicBezTo>
                <a:cubicBezTo>
                  <a:pt x="173" y="101"/>
                  <a:pt x="172" y="100"/>
                  <a:pt x="172" y="99"/>
                </a:cubicBezTo>
                <a:cubicBezTo>
                  <a:pt x="171" y="98"/>
                  <a:pt x="171" y="96"/>
                  <a:pt x="173" y="95"/>
                </a:cubicBezTo>
                <a:cubicBezTo>
                  <a:pt x="192" y="82"/>
                  <a:pt x="228" y="80"/>
                  <a:pt x="261" y="89"/>
                </a:cubicBezTo>
                <a:cubicBezTo>
                  <a:pt x="262" y="89"/>
                  <a:pt x="263" y="91"/>
                  <a:pt x="263" y="93"/>
                </a:cubicBezTo>
                <a:close/>
                <a:moveTo>
                  <a:pt x="263" y="118"/>
                </a:moveTo>
                <a:cubicBezTo>
                  <a:pt x="262" y="120"/>
                  <a:pt x="261" y="121"/>
                  <a:pt x="259" y="121"/>
                </a:cubicBezTo>
                <a:cubicBezTo>
                  <a:pt x="228" y="112"/>
                  <a:pt x="191" y="116"/>
                  <a:pt x="176" y="126"/>
                </a:cubicBezTo>
                <a:cubicBezTo>
                  <a:pt x="176" y="126"/>
                  <a:pt x="175" y="127"/>
                  <a:pt x="175" y="127"/>
                </a:cubicBezTo>
                <a:cubicBezTo>
                  <a:pt x="173" y="127"/>
                  <a:pt x="172" y="126"/>
                  <a:pt x="172" y="125"/>
                </a:cubicBezTo>
                <a:cubicBezTo>
                  <a:pt x="171" y="123"/>
                  <a:pt x="171" y="121"/>
                  <a:pt x="173" y="120"/>
                </a:cubicBezTo>
                <a:cubicBezTo>
                  <a:pt x="189" y="110"/>
                  <a:pt x="227" y="105"/>
                  <a:pt x="261" y="114"/>
                </a:cubicBezTo>
                <a:cubicBezTo>
                  <a:pt x="262" y="115"/>
                  <a:pt x="263" y="117"/>
                  <a:pt x="263" y="118"/>
                </a:cubicBezTo>
                <a:close/>
                <a:moveTo>
                  <a:pt x="263" y="145"/>
                </a:moveTo>
                <a:cubicBezTo>
                  <a:pt x="262" y="146"/>
                  <a:pt x="261" y="147"/>
                  <a:pt x="259" y="147"/>
                </a:cubicBezTo>
                <a:cubicBezTo>
                  <a:pt x="225" y="137"/>
                  <a:pt x="192" y="142"/>
                  <a:pt x="176" y="152"/>
                </a:cubicBezTo>
                <a:cubicBezTo>
                  <a:pt x="176" y="152"/>
                  <a:pt x="175" y="153"/>
                  <a:pt x="175" y="153"/>
                </a:cubicBezTo>
                <a:cubicBezTo>
                  <a:pt x="174" y="153"/>
                  <a:pt x="172" y="152"/>
                  <a:pt x="172" y="151"/>
                </a:cubicBezTo>
                <a:cubicBezTo>
                  <a:pt x="171" y="150"/>
                  <a:pt x="171" y="147"/>
                  <a:pt x="173" y="146"/>
                </a:cubicBezTo>
                <a:cubicBezTo>
                  <a:pt x="192" y="134"/>
                  <a:pt x="228" y="131"/>
                  <a:pt x="261" y="140"/>
                </a:cubicBezTo>
                <a:cubicBezTo>
                  <a:pt x="262" y="141"/>
                  <a:pt x="263" y="143"/>
                  <a:pt x="263" y="1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4" name="矩形: 圆角 13"/>
          <p:cNvSpPr/>
          <p:nvPr>
            <p:custDataLst>
              <p:tags r:id="rId7"/>
            </p:custDataLst>
          </p:nvPr>
        </p:nvSpPr>
        <p:spPr>
          <a:xfrm>
            <a:off x="3445862" y="1670314"/>
            <a:ext cx="2507556" cy="4452092"/>
          </a:xfrm>
          <a:prstGeom prst="roundRect">
            <a:avLst>
              <a:gd name="adj" fmla="val 5839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127000" dist="12700" dir="16200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8"/>
            </p:custDataLst>
          </p:nvPr>
        </p:nvGrpSpPr>
        <p:grpSpPr>
          <a:xfrm rot="5400000">
            <a:off x="3953628" y="1943244"/>
            <a:ext cx="1492024" cy="1492026"/>
            <a:chOff x="1133019" y="2416926"/>
            <a:chExt cx="1613394" cy="1613396"/>
          </a:xfrm>
        </p:grpSpPr>
        <p:sp>
          <p:nvSpPr>
            <p:cNvPr id="16" name="椭圆 15"/>
            <p:cNvSpPr/>
            <p:nvPr/>
          </p:nvSpPr>
          <p:spPr>
            <a:xfrm rot="19741494">
              <a:off x="1136666" y="2420574"/>
              <a:ext cx="1606100" cy="1606100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133019" y="2416926"/>
              <a:ext cx="1613394" cy="1613396"/>
              <a:chOff x="1133019" y="2416926"/>
              <a:chExt cx="1613394" cy="1613396"/>
            </a:xfrm>
          </p:grpSpPr>
          <p:sp>
            <p:nvSpPr>
              <p:cNvPr id="18" name="弧形 17"/>
              <p:cNvSpPr/>
              <p:nvPr>
                <p:custDataLst>
                  <p:tags r:id="rId29"/>
                </p:custDataLst>
              </p:nvPr>
            </p:nvSpPr>
            <p:spPr>
              <a:xfrm rot="18364987">
                <a:off x="1133018" y="2416927"/>
                <a:ext cx="1613396" cy="1613394"/>
              </a:xfrm>
              <a:prstGeom prst="arc">
                <a:avLst/>
              </a:prstGeom>
              <a:noFill/>
              <a:ln w="127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9" name="弧形 18"/>
              <p:cNvSpPr/>
              <p:nvPr>
                <p:custDataLst>
                  <p:tags r:id="rId30"/>
                </p:custDataLst>
              </p:nvPr>
            </p:nvSpPr>
            <p:spPr>
              <a:xfrm rot="7564987">
                <a:off x="1133018" y="2416927"/>
                <a:ext cx="1613396" cy="1613394"/>
              </a:xfrm>
              <a:prstGeom prst="arc">
                <a:avLst/>
              </a:prstGeom>
              <a:noFill/>
              <a:ln w="127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20" name="椭圆 19"/>
          <p:cNvSpPr/>
          <p:nvPr>
            <p:custDataLst>
              <p:tags r:id="rId9"/>
            </p:custDataLst>
          </p:nvPr>
        </p:nvSpPr>
        <p:spPr>
          <a:xfrm>
            <a:off x="4152912" y="2142527"/>
            <a:ext cx="1093456" cy="109346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22" name="文本框 34"/>
          <p:cNvSpPr txBox="1"/>
          <p:nvPr>
            <p:custDataLst>
              <p:tags r:id="rId10"/>
            </p:custDataLst>
          </p:nvPr>
        </p:nvSpPr>
        <p:spPr>
          <a:xfrm>
            <a:off x="3493797" y="3942620"/>
            <a:ext cx="2411687" cy="13709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丰富界面设计，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完善界面功能，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更加符合主流人群的使用习惯</a:t>
            </a:r>
          </a:p>
        </p:txBody>
      </p:sp>
      <p:sp>
        <p:nvSpPr>
          <p:cNvPr id="23" name="矩形 22"/>
          <p:cNvSpPr/>
          <p:nvPr>
            <p:custDataLst>
              <p:tags r:id="rId11"/>
            </p:custDataLst>
          </p:nvPr>
        </p:nvSpPr>
        <p:spPr>
          <a:xfrm>
            <a:off x="3944287" y="6005959"/>
            <a:ext cx="1510707" cy="116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24" name="Freeform 96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4504826" y="2475282"/>
            <a:ext cx="389629" cy="467868"/>
          </a:xfrm>
          <a:custGeom>
            <a:avLst/>
            <a:gdLst>
              <a:gd name="T0" fmla="*/ 107 w 211"/>
              <a:gd name="T1" fmla="*/ 213 h 253"/>
              <a:gd name="T2" fmla="*/ 50 w 211"/>
              <a:gd name="T3" fmla="*/ 2 h 253"/>
              <a:gd name="T4" fmla="*/ 16 w 211"/>
              <a:gd name="T5" fmla="*/ 89 h 253"/>
              <a:gd name="T6" fmla="*/ 134 w 211"/>
              <a:gd name="T7" fmla="*/ 197 h 253"/>
              <a:gd name="T8" fmla="*/ 199 w 211"/>
              <a:gd name="T9" fmla="*/ 180 h 253"/>
              <a:gd name="T10" fmla="*/ 52 w 211"/>
              <a:gd name="T11" fmla="*/ 253 h 253"/>
              <a:gd name="T12" fmla="*/ 108 w 211"/>
              <a:gd name="T13" fmla="*/ 224 h 253"/>
              <a:gd name="T14" fmla="*/ 171 w 211"/>
              <a:gd name="T15" fmla="*/ 161 h 253"/>
              <a:gd name="T16" fmla="*/ 41 w 211"/>
              <a:gd name="T17" fmla="*/ 89 h 253"/>
              <a:gd name="T18" fmla="*/ 50 w 211"/>
              <a:gd name="T19" fmla="*/ 92 h 253"/>
              <a:gd name="T20" fmla="*/ 53 w 211"/>
              <a:gd name="T21" fmla="*/ 87 h 253"/>
              <a:gd name="T22" fmla="*/ 56 w 211"/>
              <a:gd name="T23" fmla="*/ 84 h 253"/>
              <a:gd name="T24" fmla="*/ 41 w 211"/>
              <a:gd name="T25" fmla="*/ 89 h 253"/>
              <a:gd name="T26" fmla="*/ 105 w 211"/>
              <a:gd name="T27" fmla="*/ 42 h 253"/>
              <a:gd name="T28" fmla="*/ 107 w 211"/>
              <a:gd name="T29" fmla="*/ 33 h 253"/>
              <a:gd name="T30" fmla="*/ 114 w 211"/>
              <a:gd name="T31" fmla="*/ 48 h 253"/>
              <a:gd name="T32" fmla="*/ 105 w 211"/>
              <a:gd name="T33" fmla="*/ 65 h 253"/>
              <a:gd name="T34" fmla="*/ 111 w 211"/>
              <a:gd name="T35" fmla="*/ 75 h 253"/>
              <a:gd name="T36" fmla="*/ 114 w 211"/>
              <a:gd name="T37" fmla="*/ 62 h 253"/>
              <a:gd name="T38" fmla="*/ 116 w 211"/>
              <a:gd name="T39" fmla="*/ 59 h 253"/>
              <a:gd name="T40" fmla="*/ 136 w 211"/>
              <a:gd name="T41" fmla="*/ 58 h 253"/>
              <a:gd name="T42" fmla="*/ 120 w 211"/>
              <a:gd name="T43" fmla="*/ 71 h 253"/>
              <a:gd name="T44" fmla="*/ 125 w 211"/>
              <a:gd name="T45" fmla="*/ 101 h 253"/>
              <a:gd name="T46" fmla="*/ 140 w 211"/>
              <a:gd name="T47" fmla="*/ 96 h 253"/>
              <a:gd name="T48" fmla="*/ 171 w 211"/>
              <a:gd name="T49" fmla="*/ 121 h 253"/>
              <a:gd name="T50" fmla="*/ 169 w 211"/>
              <a:gd name="T51" fmla="*/ 104 h 253"/>
              <a:gd name="T52" fmla="*/ 154 w 211"/>
              <a:gd name="T53" fmla="*/ 77 h 253"/>
              <a:gd name="T54" fmla="*/ 155 w 211"/>
              <a:gd name="T55" fmla="*/ 61 h 253"/>
              <a:gd name="T56" fmla="*/ 146 w 211"/>
              <a:gd name="T57" fmla="*/ 59 h 253"/>
              <a:gd name="T58" fmla="*/ 155 w 211"/>
              <a:gd name="T59" fmla="*/ 57 h 253"/>
              <a:gd name="T60" fmla="*/ 167 w 211"/>
              <a:gd name="T61" fmla="*/ 58 h 253"/>
              <a:gd name="T62" fmla="*/ 116 w 211"/>
              <a:gd name="T63" fmla="*/ 21 h 253"/>
              <a:gd name="T64" fmla="*/ 114 w 211"/>
              <a:gd name="T65" fmla="*/ 27 h 253"/>
              <a:gd name="T66" fmla="*/ 100 w 211"/>
              <a:gd name="T67" fmla="*/ 33 h 253"/>
              <a:gd name="T68" fmla="*/ 95 w 211"/>
              <a:gd name="T69" fmla="*/ 151 h 253"/>
              <a:gd name="T70" fmla="*/ 128 w 211"/>
              <a:gd name="T71" fmla="*/ 173 h 253"/>
              <a:gd name="T72" fmla="*/ 129 w 211"/>
              <a:gd name="T73" fmla="*/ 168 h 253"/>
              <a:gd name="T74" fmla="*/ 127 w 211"/>
              <a:gd name="T75" fmla="*/ 163 h 253"/>
              <a:gd name="T76" fmla="*/ 128 w 211"/>
              <a:gd name="T77" fmla="*/ 153 h 253"/>
              <a:gd name="T78" fmla="*/ 130 w 211"/>
              <a:gd name="T79" fmla="*/ 147 h 253"/>
              <a:gd name="T80" fmla="*/ 127 w 211"/>
              <a:gd name="T81" fmla="*/ 125 h 253"/>
              <a:gd name="T82" fmla="*/ 113 w 211"/>
              <a:gd name="T83" fmla="*/ 128 h 253"/>
              <a:gd name="T84" fmla="*/ 90 w 211"/>
              <a:gd name="T85" fmla="*/ 136 h 253"/>
              <a:gd name="T86" fmla="*/ 73 w 211"/>
              <a:gd name="T87" fmla="*/ 94 h 253"/>
              <a:gd name="T88" fmla="*/ 78 w 211"/>
              <a:gd name="T89" fmla="*/ 92 h 253"/>
              <a:gd name="T90" fmla="*/ 51 w 211"/>
              <a:gd name="T91" fmla="*/ 100 h 253"/>
              <a:gd name="T92" fmla="*/ 43 w 211"/>
              <a:gd name="T93" fmla="*/ 100 h 253"/>
              <a:gd name="T94" fmla="*/ 62 w 211"/>
              <a:gd name="T95" fmla="*/ 147 h 253"/>
              <a:gd name="T96" fmla="*/ 74 w 211"/>
              <a:gd name="T97" fmla="*/ 135 h 253"/>
              <a:gd name="T98" fmla="*/ 59 w 211"/>
              <a:gd name="T99" fmla="*/ 143 h 253"/>
              <a:gd name="T100" fmla="*/ 56 w 211"/>
              <a:gd name="T101" fmla="*/ 129 h 253"/>
              <a:gd name="T102" fmla="*/ 67 w 211"/>
              <a:gd name="T103" fmla="*/ 124 h 253"/>
              <a:gd name="T104" fmla="*/ 72 w 211"/>
              <a:gd name="T105" fmla="*/ 101 h 253"/>
              <a:gd name="T106" fmla="*/ 58 w 211"/>
              <a:gd name="T107" fmla="*/ 49 h 253"/>
              <a:gd name="T108" fmla="*/ 58 w 211"/>
              <a:gd name="T109" fmla="*/ 69 h 253"/>
              <a:gd name="T110" fmla="*/ 62 w 211"/>
              <a:gd name="T111" fmla="*/ 68 h 253"/>
              <a:gd name="T112" fmla="*/ 63 w 211"/>
              <a:gd name="T113" fmla="*/ 72 h 253"/>
              <a:gd name="T114" fmla="*/ 71 w 211"/>
              <a:gd name="T115" fmla="*/ 59 h 253"/>
              <a:gd name="T116" fmla="*/ 72 w 211"/>
              <a:gd name="T117" fmla="*/ 52 h 253"/>
              <a:gd name="T118" fmla="*/ 62 w 211"/>
              <a:gd name="T119" fmla="*/ 50 h 253"/>
              <a:gd name="T120" fmla="*/ 58 w 211"/>
              <a:gd name="T121" fmla="*/ 5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11" h="253">
                <a:moveTo>
                  <a:pt x="199" y="180"/>
                </a:moveTo>
                <a:cubicBezTo>
                  <a:pt x="182" y="196"/>
                  <a:pt x="161" y="208"/>
                  <a:pt x="137" y="212"/>
                </a:cubicBezTo>
                <a:cubicBezTo>
                  <a:pt x="127" y="214"/>
                  <a:pt x="117" y="214"/>
                  <a:pt x="107" y="213"/>
                </a:cubicBezTo>
                <a:cubicBezTo>
                  <a:pt x="53" y="208"/>
                  <a:pt x="11" y="168"/>
                  <a:pt x="2" y="118"/>
                </a:cubicBezTo>
                <a:cubicBezTo>
                  <a:pt x="1" y="108"/>
                  <a:pt x="0" y="98"/>
                  <a:pt x="1" y="87"/>
                </a:cubicBezTo>
                <a:cubicBezTo>
                  <a:pt x="4" y="52"/>
                  <a:pt x="23" y="21"/>
                  <a:pt x="50" y="2"/>
                </a:cubicBezTo>
                <a:cubicBezTo>
                  <a:pt x="54" y="0"/>
                  <a:pt x="58" y="1"/>
                  <a:pt x="61" y="4"/>
                </a:cubicBezTo>
                <a:cubicBezTo>
                  <a:pt x="63" y="8"/>
                  <a:pt x="62" y="12"/>
                  <a:pt x="59" y="15"/>
                </a:cubicBezTo>
                <a:cubicBezTo>
                  <a:pt x="35" y="31"/>
                  <a:pt x="19" y="58"/>
                  <a:pt x="16" y="89"/>
                </a:cubicBezTo>
                <a:cubicBezTo>
                  <a:pt x="16" y="98"/>
                  <a:pt x="16" y="106"/>
                  <a:pt x="18" y="115"/>
                </a:cubicBezTo>
                <a:cubicBezTo>
                  <a:pt x="25" y="159"/>
                  <a:pt x="62" y="194"/>
                  <a:pt x="108" y="198"/>
                </a:cubicBezTo>
                <a:cubicBezTo>
                  <a:pt x="117" y="199"/>
                  <a:pt x="126" y="198"/>
                  <a:pt x="134" y="197"/>
                </a:cubicBezTo>
                <a:cubicBezTo>
                  <a:pt x="155" y="193"/>
                  <a:pt x="174" y="183"/>
                  <a:pt x="188" y="169"/>
                </a:cubicBezTo>
                <a:cubicBezTo>
                  <a:pt x="191" y="166"/>
                  <a:pt x="196" y="166"/>
                  <a:pt x="199" y="169"/>
                </a:cubicBezTo>
                <a:cubicBezTo>
                  <a:pt x="202" y="172"/>
                  <a:pt x="202" y="177"/>
                  <a:pt x="199" y="180"/>
                </a:cubicBezTo>
                <a:close/>
                <a:moveTo>
                  <a:pt x="108" y="224"/>
                </a:moveTo>
                <a:cubicBezTo>
                  <a:pt x="82" y="224"/>
                  <a:pt x="57" y="235"/>
                  <a:pt x="49" y="247"/>
                </a:cubicBezTo>
                <a:cubicBezTo>
                  <a:pt x="48" y="249"/>
                  <a:pt x="49" y="253"/>
                  <a:pt x="52" y="253"/>
                </a:cubicBezTo>
                <a:cubicBezTo>
                  <a:pt x="164" y="253"/>
                  <a:pt x="164" y="253"/>
                  <a:pt x="164" y="253"/>
                </a:cubicBezTo>
                <a:cubicBezTo>
                  <a:pt x="167" y="253"/>
                  <a:pt x="169" y="249"/>
                  <a:pt x="167" y="247"/>
                </a:cubicBezTo>
                <a:cubicBezTo>
                  <a:pt x="158" y="233"/>
                  <a:pt x="133" y="224"/>
                  <a:pt x="108" y="224"/>
                </a:cubicBezTo>
                <a:close/>
                <a:moveTo>
                  <a:pt x="63" y="33"/>
                </a:moveTo>
                <a:cubicBezTo>
                  <a:pt x="99" y="3"/>
                  <a:pt x="152" y="8"/>
                  <a:pt x="181" y="43"/>
                </a:cubicBezTo>
                <a:cubicBezTo>
                  <a:pt x="211" y="79"/>
                  <a:pt x="206" y="132"/>
                  <a:pt x="171" y="161"/>
                </a:cubicBezTo>
                <a:cubicBezTo>
                  <a:pt x="136" y="191"/>
                  <a:pt x="83" y="186"/>
                  <a:pt x="53" y="151"/>
                </a:cubicBezTo>
                <a:cubicBezTo>
                  <a:pt x="23" y="116"/>
                  <a:pt x="28" y="63"/>
                  <a:pt x="63" y="33"/>
                </a:cubicBezTo>
                <a:close/>
                <a:moveTo>
                  <a:pt x="41" y="89"/>
                </a:moveTo>
                <a:cubicBezTo>
                  <a:pt x="42" y="88"/>
                  <a:pt x="43" y="88"/>
                  <a:pt x="44" y="88"/>
                </a:cubicBezTo>
                <a:cubicBezTo>
                  <a:pt x="46" y="88"/>
                  <a:pt x="47" y="88"/>
                  <a:pt x="48" y="89"/>
                </a:cubicBezTo>
                <a:cubicBezTo>
                  <a:pt x="49" y="90"/>
                  <a:pt x="49" y="91"/>
                  <a:pt x="50" y="92"/>
                </a:cubicBezTo>
                <a:cubicBezTo>
                  <a:pt x="51" y="92"/>
                  <a:pt x="52" y="91"/>
                  <a:pt x="53" y="91"/>
                </a:cubicBezTo>
                <a:cubicBezTo>
                  <a:pt x="54" y="91"/>
                  <a:pt x="55" y="90"/>
                  <a:pt x="55" y="90"/>
                </a:cubicBezTo>
                <a:cubicBezTo>
                  <a:pt x="55" y="90"/>
                  <a:pt x="55" y="89"/>
                  <a:pt x="53" y="87"/>
                </a:cubicBezTo>
                <a:cubicBezTo>
                  <a:pt x="53" y="87"/>
                  <a:pt x="53" y="86"/>
                  <a:pt x="53" y="86"/>
                </a:cubicBezTo>
                <a:cubicBezTo>
                  <a:pt x="53" y="85"/>
                  <a:pt x="53" y="85"/>
                  <a:pt x="54" y="85"/>
                </a:cubicBezTo>
                <a:cubicBezTo>
                  <a:pt x="55" y="85"/>
                  <a:pt x="56" y="84"/>
                  <a:pt x="56" y="84"/>
                </a:cubicBezTo>
                <a:cubicBezTo>
                  <a:pt x="56" y="84"/>
                  <a:pt x="56" y="83"/>
                  <a:pt x="56" y="83"/>
                </a:cubicBezTo>
                <a:cubicBezTo>
                  <a:pt x="51" y="84"/>
                  <a:pt x="45" y="85"/>
                  <a:pt x="41" y="87"/>
                </a:cubicBezTo>
                <a:cubicBezTo>
                  <a:pt x="41" y="88"/>
                  <a:pt x="41" y="88"/>
                  <a:pt x="41" y="89"/>
                </a:cubicBezTo>
                <a:close/>
                <a:moveTo>
                  <a:pt x="102" y="48"/>
                </a:moveTo>
                <a:cubicBezTo>
                  <a:pt x="103" y="47"/>
                  <a:pt x="105" y="47"/>
                  <a:pt x="106" y="48"/>
                </a:cubicBezTo>
                <a:cubicBezTo>
                  <a:pt x="106" y="46"/>
                  <a:pt x="106" y="44"/>
                  <a:pt x="105" y="42"/>
                </a:cubicBezTo>
                <a:cubicBezTo>
                  <a:pt x="104" y="34"/>
                  <a:pt x="104" y="33"/>
                  <a:pt x="105" y="32"/>
                </a:cubicBezTo>
                <a:cubicBezTo>
                  <a:pt x="105" y="32"/>
                  <a:pt x="105" y="32"/>
                  <a:pt x="106" y="32"/>
                </a:cubicBezTo>
                <a:cubicBezTo>
                  <a:pt x="107" y="32"/>
                  <a:pt x="107" y="33"/>
                  <a:pt x="107" y="33"/>
                </a:cubicBezTo>
                <a:cubicBezTo>
                  <a:pt x="107" y="33"/>
                  <a:pt x="107" y="33"/>
                  <a:pt x="107" y="33"/>
                </a:cubicBezTo>
                <a:cubicBezTo>
                  <a:pt x="108" y="34"/>
                  <a:pt x="109" y="36"/>
                  <a:pt x="110" y="38"/>
                </a:cubicBezTo>
                <a:cubicBezTo>
                  <a:pt x="112" y="41"/>
                  <a:pt x="114" y="44"/>
                  <a:pt x="114" y="48"/>
                </a:cubicBezTo>
                <a:cubicBezTo>
                  <a:pt x="113" y="50"/>
                  <a:pt x="112" y="51"/>
                  <a:pt x="110" y="53"/>
                </a:cubicBezTo>
                <a:cubicBezTo>
                  <a:pt x="108" y="54"/>
                  <a:pt x="108" y="54"/>
                  <a:pt x="108" y="56"/>
                </a:cubicBezTo>
                <a:cubicBezTo>
                  <a:pt x="108" y="58"/>
                  <a:pt x="108" y="61"/>
                  <a:pt x="105" y="65"/>
                </a:cubicBezTo>
                <a:cubicBezTo>
                  <a:pt x="107" y="67"/>
                  <a:pt x="107" y="69"/>
                  <a:pt x="107" y="71"/>
                </a:cubicBezTo>
                <a:cubicBezTo>
                  <a:pt x="107" y="73"/>
                  <a:pt x="107" y="74"/>
                  <a:pt x="109" y="76"/>
                </a:cubicBezTo>
                <a:cubicBezTo>
                  <a:pt x="110" y="76"/>
                  <a:pt x="111" y="75"/>
                  <a:pt x="111" y="75"/>
                </a:cubicBezTo>
                <a:cubicBezTo>
                  <a:pt x="112" y="74"/>
                  <a:pt x="112" y="72"/>
                  <a:pt x="112" y="70"/>
                </a:cubicBezTo>
                <a:cubicBezTo>
                  <a:pt x="111" y="68"/>
                  <a:pt x="111" y="65"/>
                  <a:pt x="112" y="64"/>
                </a:cubicBezTo>
                <a:cubicBezTo>
                  <a:pt x="113" y="63"/>
                  <a:pt x="113" y="63"/>
                  <a:pt x="114" y="62"/>
                </a:cubicBezTo>
                <a:cubicBezTo>
                  <a:pt x="115" y="62"/>
                  <a:pt x="115" y="62"/>
                  <a:pt x="115" y="61"/>
                </a:cubicBezTo>
                <a:cubicBezTo>
                  <a:pt x="114" y="61"/>
                  <a:pt x="114" y="60"/>
                  <a:pt x="115" y="60"/>
                </a:cubicBezTo>
                <a:cubicBezTo>
                  <a:pt x="115" y="59"/>
                  <a:pt x="115" y="59"/>
                  <a:pt x="116" y="59"/>
                </a:cubicBezTo>
                <a:cubicBezTo>
                  <a:pt x="119" y="59"/>
                  <a:pt x="123" y="60"/>
                  <a:pt x="126" y="62"/>
                </a:cubicBezTo>
                <a:cubicBezTo>
                  <a:pt x="126" y="61"/>
                  <a:pt x="127" y="60"/>
                  <a:pt x="128" y="59"/>
                </a:cubicBezTo>
                <a:cubicBezTo>
                  <a:pt x="130" y="57"/>
                  <a:pt x="133" y="56"/>
                  <a:pt x="136" y="58"/>
                </a:cubicBezTo>
                <a:cubicBezTo>
                  <a:pt x="138" y="60"/>
                  <a:pt x="139" y="62"/>
                  <a:pt x="138" y="64"/>
                </a:cubicBezTo>
                <a:cubicBezTo>
                  <a:pt x="136" y="69"/>
                  <a:pt x="130" y="73"/>
                  <a:pt x="125" y="73"/>
                </a:cubicBezTo>
                <a:cubicBezTo>
                  <a:pt x="123" y="73"/>
                  <a:pt x="121" y="72"/>
                  <a:pt x="120" y="71"/>
                </a:cubicBezTo>
                <a:cubicBezTo>
                  <a:pt x="117" y="72"/>
                  <a:pt x="115" y="74"/>
                  <a:pt x="114" y="77"/>
                </a:cubicBezTo>
                <a:cubicBezTo>
                  <a:pt x="112" y="82"/>
                  <a:pt x="113" y="89"/>
                  <a:pt x="117" y="95"/>
                </a:cubicBezTo>
                <a:cubicBezTo>
                  <a:pt x="121" y="101"/>
                  <a:pt x="123" y="101"/>
                  <a:pt x="125" y="101"/>
                </a:cubicBezTo>
                <a:cubicBezTo>
                  <a:pt x="127" y="101"/>
                  <a:pt x="130" y="100"/>
                  <a:pt x="132" y="99"/>
                </a:cubicBezTo>
                <a:cubicBezTo>
                  <a:pt x="135" y="97"/>
                  <a:pt x="137" y="96"/>
                  <a:pt x="140" y="96"/>
                </a:cubicBezTo>
                <a:cubicBezTo>
                  <a:pt x="140" y="96"/>
                  <a:pt x="140" y="96"/>
                  <a:pt x="140" y="96"/>
                </a:cubicBezTo>
                <a:cubicBezTo>
                  <a:pt x="140" y="96"/>
                  <a:pt x="140" y="96"/>
                  <a:pt x="141" y="96"/>
                </a:cubicBezTo>
                <a:cubicBezTo>
                  <a:pt x="142" y="97"/>
                  <a:pt x="144" y="99"/>
                  <a:pt x="146" y="101"/>
                </a:cubicBezTo>
                <a:cubicBezTo>
                  <a:pt x="153" y="108"/>
                  <a:pt x="166" y="121"/>
                  <a:pt x="171" y="121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72" y="121"/>
                  <a:pt x="173" y="119"/>
                  <a:pt x="171" y="112"/>
                </a:cubicBezTo>
                <a:cubicBezTo>
                  <a:pt x="170" y="110"/>
                  <a:pt x="170" y="107"/>
                  <a:pt x="169" y="104"/>
                </a:cubicBezTo>
                <a:cubicBezTo>
                  <a:pt x="166" y="94"/>
                  <a:pt x="163" y="82"/>
                  <a:pt x="159" y="75"/>
                </a:cubicBezTo>
                <a:cubicBezTo>
                  <a:pt x="158" y="76"/>
                  <a:pt x="157" y="77"/>
                  <a:pt x="156" y="78"/>
                </a:cubicBezTo>
                <a:cubicBezTo>
                  <a:pt x="155" y="78"/>
                  <a:pt x="154" y="78"/>
                  <a:pt x="154" y="77"/>
                </a:cubicBezTo>
                <a:cubicBezTo>
                  <a:pt x="152" y="75"/>
                  <a:pt x="153" y="73"/>
                  <a:pt x="155" y="70"/>
                </a:cubicBezTo>
                <a:cubicBezTo>
                  <a:pt x="156" y="67"/>
                  <a:pt x="157" y="64"/>
                  <a:pt x="156" y="61"/>
                </a:cubicBezTo>
                <a:cubicBezTo>
                  <a:pt x="156" y="61"/>
                  <a:pt x="156" y="61"/>
                  <a:pt x="155" y="61"/>
                </a:cubicBezTo>
                <a:cubicBezTo>
                  <a:pt x="155" y="61"/>
                  <a:pt x="154" y="61"/>
                  <a:pt x="153" y="62"/>
                </a:cubicBezTo>
                <a:cubicBezTo>
                  <a:pt x="152" y="62"/>
                  <a:pt x="151" y="63"/>
                  <a:pt x="150" y="63"/>
                </a:cubicBezTo>
                <a:cubicBezTo>
                  <a:pt x="148" y="63"/>
                  <a:pt x="146" y="61"/>
                  <a:pt x="146" y="59"/>
                </a:cubicBezTo>
                <a:cubicBezTo>
                  <a:pt x="145" y="59"/>
                  <a:pt x="145" y="58"/>
                  <a:pt x="146" y="58"/>
                </a:cubicBezTo>
                <a:cubicBezTo>
                  <a:pt x="146" y="57"/>
                  <a:pt x="147" y="57"/>
                  <a:pt x="147" y="58"/>
                </a:cubicBezTo>
                <a:cubicBezTo>
                  <a:pt x="150" y="59"/>
                  <a:pt x="152" y="58"/>
                  <a:pt x="155" y="57"/>
                </a:cubicBezTo>
                <a:cubicBezTo>
                  <a:pt x="156" y="56"/>
                  <a:pt x="158" y="55"/>
                  <a:pt x="161" y="55"/>
                </a:cubicBezTo>
                <a:cubicBezTo>
                  <a:pt x="162" y="55"/>
                  <a:pt x="164" y="55"/>
                  <a:pt x="165" y="56"/>
                </a:cubicBezTo>
                <a:cubicBezTo>
                  <a:pt x="166" y="57"/>
                  <a:pt x="166" y="57"/>
                  <a:pt x="167" y="58"/>
                </a:cubicBezTo>
                <a:cubicBezTo>
                  <a:pt x="168" y="60"/>
                  <a:pt x="170" y="62"/>
                  <a:pt x="174" y="62"/>
                </a:cubicBezTo>
                <a:cubicBezTo>
                  <a:pt x="173" y="58"/>
                  <a:pt x="172" y="51"/>
                  <a:pt x="175" y="47"/>
                </a:cubicBezTo>
                <a:cubicBezTo>
                  <a:pt x="160" y="30"/>
                  <a:pt x="139" y="20"/>
                  <a:pt x="116" y="21"/>
                </a:cubicBezTo>
                <a:cubicBezTo>
                  <a:pt x="117" y="22"/>
                  <a:pt x="117" y="23"/>
                  <a:pt x="117" y="24"/>
                </a:cubicBezTo>
                <a:cubicBezTo>
                  <a:pt x="117" y="25"/>
                  <a:pt x="116" y="26"/>
                  <a:pt x="115" y="27"/>
                </a:cubicBezTo>
                <a:cubicBezTo>
                  <a:pt x="115" y="27"/>
                  <a:pt x="114" y="27"/>
                  <a:pt x="114" y="27"/>
                </a:cubicBezTo>
                <a:cubicBezTo>
                  <a:pt x="113" y="27"/>
                  <a:pt x="113" y="26"/>
                  <a:pt x="113" y="26"/>
                </a:cubicBezTo>
                <a:cubicBezTo>
                  <a:pt x="112" y="25"/>
                  <a:pt x="111" y="24"/>
                  <a:pt x="110" y="24"/>
                </a:cubicBezTo>
                <a:cubicBezTo>
                  <a:pt x="107" y="24"/>
                  <a:pt x="102" y="27"/>
                  <a:pt x="100" y="33"/>
                </a:cubicBezTo>
                <a:cubicBezTo>
                  <a:pt x="98" y="36"/>
                  <a:pt x="97" y="42"/>
                  <a:pt x="102" y="48"/>
                </a:cubicBezTo>
                <a:close/>
                <a:moveTo>
                  <a:pt x="94" y="149"/>
                </a:moveTo>
                <a:cubicBezTo>
                  <a:pt x="94" y="149"/>
                  <a:pt x="95" y="150"/>
                  <a:pt x="95" y="151"/>
                </a:cubicBezTo>
                <a:cubicBezTo>
                  <a:pt x="97" y="150"/>
                  <a:pt x="98" y="150"/>
                  <a:pt x="100" y="150"/>
                </a:cubicBezTo>
                <a:cubicBezTo>
                  <a:pt x="110" y="150"/>
                  <a:pt x="116" y="158"/>
                  <a:pt x="122" y="166"/>
                </a:cubicBezTo>
                <a:cubicBezTo>
                  <a:pt x="124" y="168"/>
                  <a:pt x="126" y="171"/>
                  <a:pt x="128" y="173"/>
                </a:cubicBezTo>
                <a:cubicBezTo>
                  <a:pt x="129" y="173"/>
                  <a:pt x="131" y="172"/>
                  <a:pt x="132" y="172"/>
                </a:cubicBezTo>
                <a:cubicBezTo>
                  <a:pt x="132" y="171"/>
                  <a:pt x="131" y="170"/>
                  <a:pt x="130" y="169"/>
                </a:cubicBezTo>
                <a:cubicBezTo>
                  <a:pt x="130" y="169"/>
                  <a:pt x="129" y="168"/>
                  <a:pt x="129" y="168"/>
                </a:cubicBezTo>
                <a:cubicBezTo>
                  <a:pt x="130" y="165"/>
                  <a:pt x="129" y="165"/>
                  <a:pt x="129" y="165"/>
                </a:cubicBezTo>
                <a:cubicBezTo>
                  <a:pt x="128" y="165"/>
                  <a:pt x="128" y="165"/>
                  <a:pt x="128" y="164"/>
                </a:cubicBezTo>
                <a:cubicBezTo>
                  <a:pt x="128" y="164"/>
                  <a:pt x="127" y="164"/>
                  <a:pt x="127" y="163"/>
                </a:cubicBezTo>
                <a:cubicBezTo>
                  <a:pt x="128" y="161"/>
                  <a:pt x="129" y="158"/>
                  <a:pt x="130" y="156"/>
                </a:cubicBezTo>
                <a:cubicBezTo>
                  <a:pt x="130" y="156"/>
                  <a:pt x="129" y="155"/>
                  <a:pt x="128" y="155"/>
                </a:cubicBezTo>
                <a:cubicBezTo>
                  <a:pt x="128" y="154"/>
                  <a:pt x="128" y="154"/>
                  <a:pt x="128" y="153"/>
                </a:cubicBezTo>
                <a:cubicBezTo>
                  <a:pt x="129" y="152"/>
                  <a:pt x="129" y="152"/>
                  <a:pt x="130" y="151"/>
                </a:cubicBezTo>
                <a:cubicBezTo>
                  <a:pt x="130" y="151"/>
                  <a:pt x="130" y="150"/>
                  <a:pt x="131" y="150"/>
                </a:cubicBezTo>
                <a:cubicBezTo>
                  <a:pt x="130" y="149"/>
                  <a:pt x="130" y="148"/>
                  <a:pt x="130" y="147"/>
                </a:cubicBezTo>
                <a:cubicBezTo>
                  <a:pt x="130" y="145"/>
                  <a:pt x="130" y="143"/>
                  <a:pt x="129" y="142"/>
                </a:cubicBezTo>
                <a:cubicBezTo>
                  <a:pt x="128" y="141"/>
                  <a:pt x="128" y="141"/>
                  <a:pt x="128" y="140"/>
                </a:cubicBezTo>
                <a:cubicBezTo>
                  <a:pt x="132" y="135"/>
                  <a:pt x="130" y="130"/>
                  <a:pt x="127" y="125"/>
                </a:cubicBezTo>
                <a:cubicBezTo>
                  <a:pt x="127" y="124"/>
                  <a:pt x="126" y="123"/>
                  <a:pt x="126" y="121"/>
                </a:cubicBezTo>
                <a:cubicBezTo>
                  <a:pt x="124" y="121"/>
                  <a:pt x="122" y="123"/>
                  <a:pt x="120" y="124"/>
                </a:cubicBezTo>
                <a:cubicBezTo>
                  <a:pt x="118" y="126"/>
                  <a:pt x="115" y="128"/>
                  <a:pt x="113" y="128"/>
                </a:cubicBezTo>
                <a:cubicBezTo>
                  <a:pt x="112" y="128"/>
                  <a:pt x="111" y="127"/>
                  <a:pt x="110" y="127"/>
                </a:cubicBezTo>
                <a:cubicBezTo>
                  <a:pt x="108" y="128"/>
                  <a:pt x="106" y="128"/>
                  <a:pt x="104" y="129"/>
                </a:cubicBezTo>
                <a:cubicBezTo>
                  <a:pt x="99" y="131"/>
                  <a:pt x="95" y="132"/>
                  <a:pt x="90" y="136"/>
                </a:cubicBezTo>
                <a:cubicBezTo>
                  <a:pt x="90" y="140"/>
                  <a:pt x="92" y="144"/>
                  <a:pt x="94" y="149"/>
                </a:cubicBezTo>
                <a:close/>
                <a:moveTo>
                  <a:pt x="69" y="98"/>
                </a:moveTo>
                <a:cubicBezTo>
                  <a:pt x="71" y="95"/>
                  <a:pt x="72" y="94"/>
                  <a:pt x="73" y="94"/>
                </a:cubicBezTo>
                <a:cubicBezTo>
                  <a:pt x="74" y="94"/>
                  <a:pt x="75" y="95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6" y="95"/>
                  <a:pt x="76" y="95"/>
                  <a:pt x="78" y="92"/>
                </a:cubicBezTo>
                <a:cubicBezTo>
                  <a:pt x="77" y="91"/>
                  <a:pt x="75" y="91"/>
                  <a:pt x="73" y="91"/>
                </a:cubicBezTo>
                <a:cubicBezTo>
                  <a:pt x="65" y="91"/>
                  <a:pt x="55" y="94"/>
                  <a:pt x="52" y="97"/>
                </a:cubicBezTo>
                <a:cubicBezTo>
                  <a:pt x="52" y="98"/>
                  <a:pt x="52" y="99"/>
                  <a:pt x="51" y="100"/>
                </a:cubicBezTo>
                <a:cubicBezTo>
                  <a:pt x="50" y="101"/>
                  <a:pt x="49" y="102"/>
                  <a:pt x="47" y="102"/>
                </a:cubicBezTo>
                <a:cubicBezTo>
                  <a:pt x="47" y="102"/>
                  <a:pt x="45" y="102"/>
                  <a:pt x="44" y="99"/>
                </a:cubicBezTo>
                <a:cubicBezTo>
                  <a:pt x="44" y="100"/>
                  <a:pt x="43" y="100"/>
                  <a:pt x="43" y="100"/>
                </a:cubicBezTo>
                <a:cubicBezTo>
                  <a:pt x="42" y="100"/>
                  <a:pt x="41" y="100"/>
                  <a:pt x="41" y="99"/>
                </a:cubicBezTo>
                <a:cubicBezTo>
                  <a:pt x="41" y="116"/>
                  <a:pt x="47" y="132"/>
                  <a:pt x="58" y="146"/>
                </a:cubicBezTo>
                <a:cubicBezTo>
                  <a:pt x="58" y="146"/>
                  <a:pt x="59" y="147"/>
                  <a:pt x="62" y="147"/>
                </a:cubicBezTo>
                <a:cubicBezTo>
                  <a:pt x="70" y="147"/>
                  <a:pt x="80" y="143"/>
                  <a:pt x="85" y="139"/>
                </a:cubicBezTo>
                <a:cubicBezTo>
                  <a:pt x="82" y="139"/>
                  <a:pt x="79" y="138"/>
                  <a:pt x="77" y="137"/>
                </a:cubicBezTo>
                <a:cubicBezTo>
                  <a:pt x="76" y="136"/>
                  <a:pt x="75" y="136"/>
                  <a:pt x="74" y="135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1" y="135"/>
                  <a:pt x="66" y="140"/>
                  <a:pt x="64" y="142"/>
                </a:cubicBezTo>
                <a:cubicBezTo>
                  <a:pt x="63" y="143"/>
                  <a:pt x="62" y="144"/>
                  <a:pt x="59" y="143"/>
                </a:cubicBezTo>
                <a:cubicBezTo>
                  <a:pt x="57" y="142"/>
                  <a:pt x="55" y="139"/>
                  <a:pt x="55" y="137"/>
                </a:cubicBezTo>
                <a:cubicBezTo>
                  <a:pt x="54" y="134"/>
                  <a:pt x="55" y="132"/>
                  <a:pt x="56" y="130"/>
                </a:cubicBezTo>
                <a:cubicBezTo>
                  <a:pt x="56" y="130"/>
                  <a:pt x="56" y="129"/>
                  <a:pt x="56" y="129"/>
                </a:cubicBezTo>
                <a:cubicBezTo>
                  <a:pt x="58" y="129"/>
                  <a:pt x="60" y="129"/>
                  <a:pt x="63" y="130"/>
                </a:cubicBezTo>
                <a:cubicBezTo>
                  <a:pt x="64" y="130"/>
                  <a:pt x="66" y="130"/>
                  <a:pt x="67" y="131"/>
                </a:cubicBezTo>
                <a:cubicBezTo>
                  <a:pt x="67" y="129"/>
                  <a:pt x="67" y="126"/>
                  <a:pt x="67" y="124"/>
                </a:cubicBezTo>
                <a:cubicBezTo>
                  <a:pt x="66" y="118"/>
                  <a:pt x="65" y="109"/>
                  <a:pt x="73" y="101"/>
                </a:cubicBezTo>
                <a:cubicBezTo>
                  <a:pt x="73" y="101"/>
                  <a:pt x="73" y="101"/>
                  <a:pt x="73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0" y="101"/>
                  <a:pt x="69" y="100"/>
                  <a:pt x="69" y="99"/>
                </a:cubicBezTo>
                <a:cubicBezTo>
                  <a:pt x="69" y="99"/>
                  <a:pt x="69" y="98"/>
                  <a:pt x="69" y="98"/>
                </a:cubicBezTo>
                <a:close/>
                <a:moveTo>
                  <a:pt x="58" y="49"/>
                </a:moveTo>
                <a:cubicBezTo>
                  <a:pt x="54" y="54"/>
                  <a:pt x="50" y="59"/>
                  <a:pt x="48" y="65"/>
                </a:cubicBezTo>
                <a:cubicBezTo>
                  <a:pt x="51" y="64"/>
                  <a:pt x="56" y="66"/>
                  <a:pt x="58" y="69"/>
                </a:cubicBezTo>
                <a:cubicBezTo>
                  <a:pt x="58" y="69"/>
                  <a:pt x="58" y="69"/>
                  <a:pt x="58" y="69"/>
                </a:cubicBezTo>
                <a:cubicBezTo>
                  <a:pt x="59" y="69"/>
                  <a:pt x="59" y="69"/>
                  <a:pt x="59" y="69"/>
                </a:cubicBezTo>
                <a:cubicBezTo>
                  <a:pt x="60" y="68"/>
                  <a:pt x="60" y="68"/>
                  <a:pt x="61" y="68"/>
                </a:cubicBezTo>
                <a:cubicBezTo>
                  <a:pt x="61" y="68"/>
                  <a:pt x="62" y="68"/>
                  <a:pt x="62" y="68"/>
                </a:cubicBezTo>
                <a:cubicBezTo>
                  <a:pt x="62" y="68"/>
                  <a:pt x="62" y="68"/>
                  <a:pt x="63" y="69"/>
                </a:cubicBezTo>
                <a:cubicBezTo>
                  <a:pt x="63" y="70"/>
                  <a:pt x="63" y="71"/>
                  <a:pt x="63" y="71"/>
                </a:cubicBezTo>
                <a:cubicBezTo>
                  <a:pt x="63" y="72"/>
                  <a:pt x="63" y="72"/>
                  <a:pt x="63" y="72"/>
                </a:cubicBezTo>
                <a:cubicBezTo>
                  <a:pt x="67" y="74"/>
                  <a:pt x="70" y="74"/>
                  <a:pt x="74" y="71"/>
                </a:cubicBezTo>
                <a:cubicBezTo>
                  <a:pt x="72" y="68"/>
                  <a:pt x="72" y="65"/>
                  <a:pt x="72" y="62"/>
                </a:cubicBezTo>
                <a:cubicBezTo>
                  <a:pt x="72" y="61"/>
                  <a:pt x="72" y="60"/>
                  <a:pt x="71" y="59"/>
                </a:cubicBezTo>
                <a:cubicBezTo>
                  <a:pt x="71" y="57"/>
                  <a:pt x="72" y="56"/>
                  <a:pt x="73" y="56"/>
                </a:cubicBezTo>
                <a:cubicBezTo>
                  <a:pt x="73" y="55"/>
                  <a:pt x="74" y="54"/>
                  <a:pt x="74" y="53"/>
                </a:cubicBezTo>
                <a:cubicBezTo>
                  <a:pt x="73" y="52"/>
                  <a:pt x="73" y="52"/>
                  <a:pt x="72" y="52"/>
                </a:cubicBezTo>
                <a:cubicBezTo>
                  <a:pt x="70" y="52"/>
                  <a:pt x="68" y="52"/>
                  <a:pt x="66" y="50"/>
                </a:cubicBezTo>
                <a:cubicBezTo>
                  <a:pt x="65" y="49"/>
                  <a:pt x="65" y="49"/>
                  <a:pt x="64" y="49"/>
                </a:cubicBezTo>
                <a:cubicBezTo>
                  <a:pt x="64" y="49"/>
                  <a:pt x="63" y="49"/>
                  <a:pt x="62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0" y="51"/>
                  <a:pt x="60" y="51"/>
                  <a:pt x="60" y="50"/>
                </a:cubicBezTo>
                <a:cubicBezTo>
                  <a:pt x="59" y="50"/>
                  <a:pt x="59" y="50"/>
                  <a:pt x="58" y="50"/>
                </a:cubicBezTo>
                <a:cubicBezTo>
                  <a:pt x="58" y="49"/>
                  <a:pt x="58" y="49"/>
                  <a:pt x="58" y="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25" name="矩形: 圆角 24"/>
          <p:cNvSpPr/>
          <p:nvPr>
            <p:custDataLst>
              <p:tags r:id="rId13"/>
            </p:custDataLst>
          </p:nvPr>
        </p:nvSpPr>
        <p:spPr>
          <a:xfrm>
            <a:off x="6218261" y="1670314"/>
            <a:ext cx="2507556" cy="4452092"/>
          </a:xfrm>
          <a:prstGeom prst="roundRect">
            <a:avLst>
              <a:gd name="adj" fmla="val 5839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127000" dist="12700" dir="16200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grpSp>
        <p:nvGrpSpPr>
          <p:cNvPr id="26" name="组合 25"/>
          <p:cNvGrpSpPr/>
          <p:nvPr>
            <p:custDataLst>
              <p:tags r:id="rId14"/>
            </p:custDataLst>
          </p:nvPr>
        </p:nvGrpSpPr>
        <p:grpSpPr>
          <a:xfrm rot="5400000">
            <a:off x="6726027" y="1943244"/>
            <a:ext cx="1492024" cy="1492026"/>
            <a:chOff x="1133019" y="2416926"/>
            <a:chExt cx="1613394" cy="1613396"/>
          </a:xfrm>
        </p:grpSpPr>
        <p:sp>
          <p:nvSpPr>
            <p:cNvPr id="27" name="椭圆 26"/>
            <p:cNvSpPr/>
            <p:nvPr/>
          </p:nvSpPr>
          <p:spPr>
            <a:xfrm rot="19741494">
              <a:off x="1136666" y="2420574"/>
              <a:ext cx="1606100" cy="1606100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133019" y="2416926"/>
              <a:ext cx="1613394" cy="1613396"/>
              <a:chOff x="1133019" y="2416926"/>
              <a:chExt cx="1613394" cy="1613396"/>
            </a:xfrm>
          </p:grpSpPr>
          <p:sp>
            <p:nvSpPr>
              <p:cNvPr id="29" name="弧形 28"/>
              <p:cNvSpPr/>
              <p:nvPr>
                <p:custDataLst>
                  <p:tags r:id="rId27"/>
                </p:custDataLst>
              </p:nvPr>
            </p:nvSpPr>
            <p:spPr>
              <a:xfrm rot="18364987">
                <a:off x="1133018" y="2416927"/>
                <a:ext cx="1613396" cy="1613394"/>
              </a:xfrm>
              <a:prstGeom prst="arc">
                <a:avLst/>
              </a:prstGeom>
              <a:noFill/>
              <a:ln w="127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0" name="弧形 29"/>
              <p:cNvSpPr/>
              <p:nvPr>
                <p:custDataLst>
                  <p:tags r:id="rId28"/>
                </p:custDataLst>
              </p:nvPr>
            </p:nvSpPr>
            <p:spPr>
              <a:xfrm rot="7564987">
                <a:off x="1133018" y="2416927"/>
                <a:ext cx="1613396" cy="1613394"/>
              </a:xfrm>
              <a:prstGeom prst="arc">
                <a:avLst/>
              </a:prstGeom>
              <a:noFill/>
              <a:ln w="127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31" name="椭圆 30"/>
          <p:cNvSpPr/>
          <p:nvPr>
            <p:custDataLst>
              <p:tags r:id="rId15"/>
            </p:custDataLst>
          </p:nvPr>
        </p:nvSpPr>
        <p:spPr>
          <a:xfrm>
            <a:off x="6925311" y="2142527"/>
            <a:ext cx="1093456" cy="109346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33" name="文本框 45"/>
          <p:cNvSpPr txBox="1"/>
          <p:nvPr>
            <p:custDataLst>
              <p:tags r:id="rId16"/>
            </p:custDataLst>
          </p:nvPr>
        </p:nvSpPr>
        <p:spPr>
          <a:xfrm>
            <a:off x="6266196" y="3942620"/>
            <a:ext cx="2411687" cy="10509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调用或训练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合适 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AI 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接口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，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与市面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常见 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AI 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相比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，本系统将专精于线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上</a:t>
            </a: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诊断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34" name="矩形 33"/>
          <p:cNvSpPr/>
          <p:nvPr>
            <p:custDataLst>
              <p:tags r:id="rId17"/>
            </p:custDataLst>
          </p:nvPr>
        </p:nvSpPr>
        <p:spPr>
          <a:xfrm>
            <a:off x="6716686" y="6005959"/>
            <a:ext cx="1510707" cy="116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35" name="Freeform 91"/>
          <p:cNvSpPr>
            <a:spLocks noEditPoints="1"/>
          </p:cNvSpPr>
          <p:nvPr>
            <p:custDataLst>
              <p:tags r:id="rId18"/>
            </p:custDataLst>
          </p:nvPr>
        </p:nvSpPr>
        <p:spPr bwMode="auto">
          <a:xfrm>
            <a:off x="7223631" y="2499528"/>
            <a:ext cx="496816" cy="405277"/>
          </a:xfrm>
          <a:custGeom>
            <a:avLst/>
            <a:gdLst>
              <a:gd name="T0" fmla="*/ 34 w 269"/>
              <a:gd name="T1" fmla="*/ 152 h 219"/>
              <a:gd name="T2" fmla="*/ 148 w 269"/>
              <a:gd name="T3" fmla="*/ 177 h 219"/>
              <a:gd name="T4" fmla="*/ 153 w 269"/>
              <a:gd name="T5" fmla="*/ 176 h 219"/>
              <a:gd name="T6" fmla="*/ 264 w 269"/>
              <a:gd name="T7" fmla="*/ 118 h 219"/>
              <a:gd name="T8" fmla="*/ 267 w 269"/>
              <a:gd name="T9" fmla="*/ 107 h 219"/>
              <a:gd name="T10" fmla="*/ 257 w 269"/>
              <a:gd name="T11" fmla="*/ 104 h 219"/>
              <a:gd name="T12" fmla="*/ 148 w 269"/>
              <a:gd name="T13" fmla="*/ 161 h 219"/>
              <a:gd name="T14" fmla="*/ 28 w 269"/>
              <a:gd name="T15" fmla="*/ 136 h 219"/>
              <a:gd name="T16" fmla="*/ 18 w 269"/>
              <a:gd name="T17" fmla="*/ 120 h 219"/>
              <a:gd name="T18" fmla="*/ 34 w 269"/>
              <a:gd name="T19" fmla="*/ 110 h 219"/>
              <a:gd name="T20" fmla="*/ 150 w 269"/>
              <a:gd name="T21" fmla="*/ 135 h 219"/>
              <a:gd name="T22" fmla="*/ 153 w 269"/>
              <a:gd name="T23" fmla="*/ 134 h 219"/>
              <a:gd name="T24" fmla="*/ 264 w 269"/>
              <a:gd name="T25" fmla="*/ 76 h 219"/>
              <a:gd name="T26" fmla="*/ 267 w 269"/>
              <a:gd name="T27" fmla="*/ 65 h 219"/>
              <a:gd name="T28" fmla="*/ 257 w 269"/>
              <a:gd name="T29" fmla="*/ 62 h 219"/>
              <a:gd name="T30" fmla="*/ 148 w 269"/>
              <a:gd name="T31" fmla="*/ 119 h 219"/>
              <a:gd name="T32" fmla="*/ 28 w 269"/>
              <a:gd name="T33" fmla="*/ 93 h 219"/>
              <a:gd name="T34" fmla="*/ 18 w 269"/>
              <a:gd name="T35" fmla="*/ 78 h 219"/>
              <a:gd name="T36" fmla="*/ 34 w 269"/>
              <a:gd name="T37" fmla="*/ 68 h 219"/>
              <a:gd name="T38" fmla="*/ 143 w 269"/>
              <a:gd name="T39" fmla="*/ 91 h 219"/>
              <a:gd name="T40" fmla="*/ 146 w 269"/>
              <a:gd name="T41" fmla="*/ 90 h 219"/>
              <a:gd name="T42" fmla="*/ 257 w 269"/>
              <a:gd name="T43" fmla="*/ 32 h 219"/>
              <a:gd name="T44" fmla="*/ 256 w 269"/>
              <a:gd name="T45" fmla="*/ 22 h 219"/>
              <a:gd name="T46" fmla="*/ 148 w 269"/>
              <a:gd name="T47" fmla="*/ 1 h 219"/>
              <a:gd name="T48" fmla="*/ 119 w 269"/>
              <a:gd name="T49" fmla="*/ 5 h 219"/>
              <a:gd name="T50" fmla="*/ 20 w 269"/>
              <a:gd name="T51" fmla="*/ 54 h 219"/>
              <a:gd name="T52" fmla="*/ 16 w 269"/>
              <a:gd name="T53" fmla="*/ 56 h 219"/>
              <a:gd name="T54" fmla="*/ 3 w 269"/>
              <a:gd name="T55" fmla="*/ 75 h 219"/>
              <a:gd name="T56" fmla="*/ 12 w 269"/>
              <a:gd name="T57" fmla="*/ 102 h 219"/>
              <a:gd name="T58" fmla="*/ 3 w 269"/>
              <a:gd name="T59" fmla="*/ 117 h 219"/>
              <a:gd name="T60" fmla="*/ 12 w 269"/>
              <a:gd name="T61" fmla="*/ 144 h 219"/>
              <a:gd name="T62" fmla="*/ 3 w 269"/>
              <a:gd name="T63" fmla="*/ 159 h 219"/>
              <a:gd name="T64" fmla="*/ 25 w 269"/>
              <a:gd name="T65" fmla="*/ 193 h 219"/>
              <a:gd name="T66" fmla="*/ 149 w 269"/>
              <a:gd name="T67" fmla="*/ 219 h 219"/>
              <a:gd name="T68" fmla="*/ 153 w 269"/>
              <a:gd name="T69" fmla="*/ 218 h 219"/>
              <a:gd name="T70" fmla="*/ 264 w 269"/>
              <a:gd name="T71" fmla="*/ 160 h 219"/>
              <a:gd name="T72" fmla="*/ 267 w 269"/>
              <a:gd name="T73" fmla="*/ 150 h 219"/>
              <a:gd name="T74" fmla="*/ 257 w 269"/>
              <a:gd name="T75" fmla="*/ 146 h 219"/>
              <a:gd name="T76" fmla="*/ 148 w 269"/>
              <a:gd name="T77" fmla="*/ 204 h 219"/>
              <a:gd name="T78" fmla="*/ 28 w 269"/>
              <a:gd name="T79" fmla="*/ 178 h 219"/>
              <a:gd name="T80" fmla="*/ 18 w 269"/>
              <a:gd name="T81" fmla="*/ 162 h 219"/>
              <a:gd name="T82" fmla="*/ 34 w 269"/>
              <a:gd name="T83" fmla="*/ 152 h 219"/>
              <a:gd name="T84" fmla="*/ 142 w 269"/>
              <a:gd name="T85" fmla="*/ 26 h 219"/>
              <a:gd name="T86" fmla="*/ 193 w 269"/>
              <a:gd name="T87" fmla="*/ 37 h 219"/>
              <a:gd name="T88" fmla="*/ 170 w 269"/>
              <a:gd name="T89" fmla="*/ 48 h 219"/>
              <a:gd name="T90" fmla="*/ 119 w 269"/>
              <a:gd name="T91" fmla="*/ 37 h 219"/>
              <a:gd name="T92" fmla="*/ 142 w 269"/>
              <a:gd name="T93" fmla="*/ 26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69" h="219">
                <a:moveTo>
                  <a:pt x="34" y="152"/>
                </a:moveTo>
                <a:cubicBezTo>
                  <a:pt x="34" y="152"/>
                  <a:pt x="148" y="177"/>
                  <a:pt x="148" y="177"/>
                </a:cubicBezTo>
                <a:cubicBezTo>
                  <a:pt x="150" y="177"/>
                  <a:pt x="152" y="177"/>
                  <a:pt x="153" y="176"/>
                </a:cubicBezTo>
                <a:cubicBezTo>
                  <a:pt x="264" y="118"/>
                  <a:pt x="264" y="118"/>
                  <a:pt x="264" y="118"/>
                </a:cubicBezTo>
                <a:cubicBezTo>
                  <a:pt x="267" y="116"/>
                  <a:pt x="269" y="111"/>
                  <a:pt x="267" y="107"/>
                </a:cubicBezTo>
                <a:cubicBezTo>
                  <a:pt x="265" y="104"/>
                  <a:pt x="260" y="102"/>
                  <a:pt x="257" y="104"/>
                </a:cubicBezTo>
                <a:cubicBezTo>
                  <a:pt x="148" y="161"/>
                  <a:pt x="148" y="161"/>
                  <a:pt x="148" y="161"/>
                </a:cubicBezTo>
                <a:cubicBezTo>
                  <a:pt x="28" y="136"/>
                  <a:pt x="28" y="136"/>
                  <a:pt x="28" y="136"/>
                </a:cubicBezTo>
                <a:cubicBezTo>
                  <a:pt x="21" y="134"/>
                  <a:pt x="17" y="127"/>
                  <a:pt x="18" y="120"/>
                </a:cubicBezTo>
                <a:cubicBezTo>
                  <a:pt x="20" y="113"/>
                  <a:pt x="27" y="108"/>
                  <a:pt x="34" y="110"/>
                </a:cubicBezTo>
                <a:cubicBezTo>
                  <a:pt x="34" y="110"/>
                  <a:pt x="149" y="135"/>
                  <a:pt x="150" y="135"/>
                </a:cubicBezTo>
                <a:cubicBezTo>
                  <a:pt x="151" y="135"/>
                  <a:pt x="152" y="134"/>
                  <a:pt x="153" y="134"/>
                </a:cubicBezTo>
                <a:cubicBezTo>
                  <a:pt x="264" y="76"/>
                  <a:pt x="264" y="76"/>
                  <a:pt x="264" y="76"/>
                </a:cubicBezTo>
                <a:cubicBezTo>
                  <a:pt x="267" y="74"/>
                  <a:pt x="269" y="69"/>
                  <a:pt x="267" y="65"/>
                </a:cubicBezTo>
                <a:cubicBezTo>
                  <a:pt x="265" y="61"/>
                  <a:pt x="260" y="60"/>
                  <a:pt x="257" y="62"/>
                </a:cubicBezTo>
                <a:cubicBezTo>
                  <a:pt x="148" y="119"/>
                  <a:pt x="148" y="119"/>
                  <a:pt x="148" y="119"/>
                </a:cubicBezTo>
                <a:cubicBezTo>
                  <a:pt x="28" y="93"/>
                  <a:pt x="28" y="93"/>
                  <a:pt x="28" y="93"/>
                </a:cubicBezTo>
                <a:cubicBezTo>
                  <a:pt x="21" y="92"/>
                  <a:pt x="17" y="85"/>
                  <a:pt x="18" y="78"/>
                </a:cubicBezTo>
                <a:cubicBezTo>
                  <a:pt x="20" y="71"/>
                  <a:pt x="27" y="66"/>
                  <a:pt x="34" y="68"/>
                </a:cubicBezTo>
                <a:cubicBezTo>
                  <a:pt x="34" y="68"/>
                  <a:pt x="142" y="91"/>
                  <a:pt x="143" y="91"/>
                </a:cubicBezTo>
                <a:cubicBezTo>
                  <a:pt x="144" y="91"/>
                  <a:pt x="145" y="90"/>
                  <a:pt x="146" y="90"/>
                </a:cubicBezTo>
                <a:cubicBezTo>
                  <a:pt x="146" y="90"/>
                  <a:pt x="257" y="32"/>
                  <a:pt x="257" y="32"/>
                </a:cubicBezTo>
                <a:cubicBezTo>
                  <a:pt x="265" y="28"/>
                  <a:pt x="264" y="24"/>
                  <a:pt x="256" y="22"/>
                </a:cubicBezTo>
                <a:cubicBezTo>
                  <a:pt x="148" y="1"/>
                  <a:pt x="148" y="1"/>
                  <a:pt x="148" y="1"/>
                </a:cubicBezTo>
                <a:cubicBezTo>
                  <a:pt x="140" y="0"/>
                  <a:pt x="127" y="1"/>
                  <a:pt x="119" y="5"/>
                </a:cubicBezTo>
                <a:cubicBezTo>
                  <a:pt x="20" y="54"/>
                  <a:pt x="20" y="54"/>
                  <a:pt x="20" y="54"/>
                </a:cubicBezTo>
                <a:cubicBezTo>
                  <a:pt x="18" y="55"/>
                  <a:pt x="17" y="56"/>
                  <a:pt x="16" y="56"/>
                </a:cubicBezTo>
                <a:cubicBezTo>
                  <a:pt x="10" y="60"/>
                  <a:pt x="5" y="67"/>
                  <a:pt x="3" y="75"/>
                </a:cubicBezTo>
                <a:cubicBezTo>
                  <a:pt x="1" y="85"/>
                  <a:pt x="5" y="95"/>
                  <a:pt x="12" y="102"/>
                </a:cubicBezTo>
                <a:cubicBezTo>
                  <a:pt x="8" y="106"/>
                  <a:pt x="5" y="111"/>
                  <a:pt x="3" y="117"/>
                </a:cubicBezTo>
                <a:cubicBezTo>
                  <a:pt x="1" y="127"/>
                  <a:pt x="5" y="137"/>
                  <a:pt x="12" y="144"/>
                </a:cubicBezTo>
                <a:cubicBezTo>
                  <a:pt x="8" y="148"/>
                  <a:pt x="5" y="153"/>
                  <a:pt x="3" y="159"/>
                </a:cubicBezTo>
                <a:cubicBezTo>
                  <a:pt x="0" y="174"/>
                  <a:pt x="10" y="190"/>
                  <a:pt x="25" y="193"/>
                </a:cubicBezTo>
                <a:cubicBezTo>
                  <a:pt x="25" y="193"/>
                  <a:pt x="148" y="219"/>
                  <a:pt x="149" y="219"/>
                </a:cubicBezTo>
                <a:cubicBezTo>
                  <a:pt x="150" y="219"/>
                  <a:pt x="152" y="219"/>
                  <a:pt x="153" y="218"/>
                </a:cubicBezTo>
                <a:cubicBezTo>
                  <a:pt x="264" y="160"/>
                  <a:pt x="264" y="160"/>
                  <a:pt x="264" y="160"/>
                </a:cubicBezTo>
                <a:cubicBezTo>
                  <a:pt x="267" y="158"/>
                  <a:pt x="269" y="153"/>
                  <a:pt x="267" y="150"/>
                </a:cubicBezTo>
                <a:cubicBezTo>
                  <a:pt x="265" y="146"/>
                  <a:pt x="260" y="145"/>
                  <a:pt x="257" y="146"/>
                </a:cubicBezTo>
                <a:cubicBezTo>
                  <a:pt x="148" y="204"/>
                  <a:pt x="148" y="204"/>
                  <a:pt x="148" y="204"/>
                </a:cubicBezTo>
                <a:cubicBezTo>
                  <a:pt x="28" y="178"/>
                  <a:pt x="28" y="178"/>
                  <a:pt x="28" y="178"/>
                </a:cubicBezTo>
                <a:cubicBezTo>
                  <a:pt x="21" y="176"/>
                  <a:pt x="17" y="169"/>
                  <a:pt x="18" y="162"/>
                </a:cubicBezTo>
                <a:cubicBezTo>
                  <a:pt x="20" y="155"/>
                  <a:pt x="27" y="151"/>
                  <a:pt x="34" y="152"/>
                </a:cubicBezTo>
                <a:close/>
                <a:moveTo>
                  <a:pt x="142" y="26"/>
                </a:moveTo>
                <a:cubicBezTo>
                  <a:pt x="193" y="37"/>
                  <a:pt x="193" y="37"/>
                  <a:pt x="193" y="37"/>
                </a:cubicBezTo>
                <a:cubicBezTo>
                  <a:pt x="170" y="48"/>
                  <a:pt x="170" y="48"/>
                  <a:pt x="170" y="48"/>
                </a:cubicBezTo>
                <a:cubicBezTo>
                  <a:pt x="119" y="37"/>
                  <a:pt x="119" y="37"/>
                  <a:pt x="119" y="37"/>
                </a:cubicBezTo>
                <a:lnTo>
                  <a:pt x="142" y="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36" name="矩形: 圆角 35"/>
          <p:cNvSpPr/>
          <p:nvPr>
            <p:custDataLst>
              <p:tags r:id="rId19"/>
            </p:custDataLst>
          </p:nvPr>
        </p:nvSpPr>
        <p:spPr>
          <a:xfrm>
            <a:off x="8990661" y="1670314"/>
            <a:ext cx="2507556" cy="4452092"/>
          </a:xfrm>
          <a:prstGeom prst="roundRect">
            <a:avLst>
              <a:gd name="adj" fmla="val 5839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1"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127000" dist="12700" dir="16200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grpSp>
        <p:nvGrpSpPr>
          <p:cNvPr id="37" name="组合 36"/>
          <p:cNvGrpSpPr/>
          <p:nvPr>
            <p:custDataLst>
              <p:tags r:id="rId20"/>
            </p:custDataLst>
          </p:nvPr>
        </p:nvGrpSpPr>
        <p:grpSpPr>
          <a:xfrm rot="5400000">
            <a:off x="9498427" y="1943244"/>
            <a:ext cx="1492024" cy="1492026"/>
            <a:chOff x="1133019" y="2416926"/>
            <a:chExt cx="1613394" cy="1613396"/>
          </a:xfrm>
        </p:grpSpPr>
        <p:sp>
          <p:nvSpPr>
            <p:cNvPr id="38" name="椭圆 37"/>
            <p:cNvSpPr/>
            <p:nvPr/>
          </p:nvSpPr>
          <p:spPr>
            <a:xfrm rot="19741494">
              <a:off x="1136666" y="2420574"/>
              <a:ext cx="1606100" cy="1606100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1133019" y="2416926"/>
              <a:ext cx="1613394" cy="1613396"/>
              <a:chOff x="1133019" y="2416926"/>
              <a:chExt cx="1613394" cy="1613396"/>
            </a:xfrm>
          </p:grpSpPr>
          <p:sp>
            <p:nvSpPr>
              <p:cNvPr id="40" name="弧形 39"/>
              <p:cNvSpPr/>
              <p:nvPr>
                <p:custDataLst>
                  <p:tags r:id="rId25"/>
                </p:custDataLst>
              </p:nvPr>
            </p:nvSpPr>
            <p:spPr>
              <a:xfrm rot="18364987">
                <a:off x="1133018" y="2416927"/>
                <a:ext cx="1613396" cy="1613394"/>
              </a:xfrm>
              <a:prstGeom prst="arc">
                <a:avLst/>
              </a:prstGeom>
              <a:noFill/>
              <a:ln w="127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41" name="弧形 40"/>
              <p:cNvSpPr/>
              <p:nvPr>
                <p:custDataLst>
                  <p:tags r:id="rId26"/>
                </p:custDataLst>
              </p:nvPr>
            </p:nvSpPr>
            <p:spPr>
              <a:xfrm rot="7564987">
                <a:off x="1133018" y="2416927"/>
                <a:ext cx="1613396" cy="1613394"/>
              </a:xfrm>
              <a:prstGeom prst="arc">
                <a:avLst/>
              </a:prstGeom>
              <a:noFill/>
              <a:ln w="127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162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42" name="椭圆 41"/>
          <p:cNvSpPr/>
          <p:nvPr>
            <p:custDataLst>
              <p:tags r:id="rId21"/>
            </p:custDataLst>
          </p:nvPr>
        </p:nvSpPr>
        <p:spPr>
          <a:xfrm>
            <a:off x="9697711" y="2142527"/>
            <a:ext cx="1093456" cy="109346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44" name="文本框 56"/>
          <p:cNvSpPr txBox="1"/>
          <p:nvPr>
            <p:custDataLst>
              <p:tags r:id="rId22"/>
            </p:custDataLst>
          </p:nvPr>
        </p:nvSpPr>
        <p:spPr>
          <a:xfrm>
            <a:off x="9038590" y="3942715"/>
            <a:ext cx="2306955" cy="13709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尝试优化多用户同时在线的使用体验，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同时添加大量测试样例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用于模拟不同用户情况</a:t>
            </a:r>
          </a:p>
        </p:txBody>
      </p:sp>
      <p:sp>
        <p:nvSpPr>
          <p:cNvPr id="45" name="矩形 44"/>
          <p:cNvSpPr/>
          <p:nvPr>
            <p:custDataLst>
              <p:tags r:id="rId23"/>
            </p:custDataLst>
          </p:nvPr>
        </p:nvSpPr>
        <p:spPr>
          <a:xfrm>
            <a:off x="9489086" y="6005959"/>
            <a:ext cx="1510707" cy="116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46" name="Freeform 94"/>
          <p:cNvSpPr>
            <a:spLocks noEditPoints="1"/>
          </p:cNvSpPr>
          <p:nvPr>
            <p:custDataLst>
              <p:tags r:id="rId24"/>
            </p:custDataLst>
          </p:nvPr>
        </p:nvSpPr>
        <p:spPr bwMode="auto">
          <a:xfrm>
            <a:off x="10043757" y="2446717"/>
            <a:ext cx="401365" cy="485080"/>
          </a:xfrm>
          <a:custGeom>
            <a:avLst/>
            <a:gdLst>
              <a:gd name="T0" fmla="*/ 109 w 217"/>
              <a:gd name="T1" fmla="*/ 37 h 262"/>
              <a:gd name="T2" fmla="*/ 109 w 217"/>
              <a:gd name="T3" fmla="*/ 35 h 262"/>
              <a:gd name="T4" fmla="*/ 144 w 217"/>
              <a:gd name="T5" fmla="*/ 0 h 262"/>
              <a:gd name="T6" fmla="*/ 147 w 217"/>
              <a:gd name="T7" fmla="*/ 0 h 262"/>
              <a:gd name="T8" fmla="*/ 147 w 217"/>
              <a:gd name="T9" fmla="*/ 3 h 262"/>
              <a:gd name="T10" fmla="*/ 112 w 217"/>
              <a:gd name="T11" fmla="*/ 37 h 262"/>
              <a:gd name="T12" fmla="*/ 109 w 217"/>
              <a:gd name="T13" fmla="*/ 37 h 262"/>
              <a:gd name="T14" fmla="*/ 208 w 217"/>
              <a:gd name="T15" fmla="*/ 243 h 262"/>
              <a:gd name="T16" fmla="*/ 43 w 217"/>
              <a:gd name="T17" fmla="*/ 243 h 262"/>
              <a:gd name="T18" fmla="*/ 21 w 217"/>
              <a:gd name="T19" fmla="*/ 222 h 262"/>
              <a:gd name="T20" fmla="*/ 43 w 217"/>
              <a:gd name="T21" fmla="*/ 200 h 262"/>
              <a:gd name="T22" fmla="*/ 208 w 217"/>
              <a:gd name="T23" fmla="*/ 200 h 262"/>
              <a:gd name="T24" fmla="*/ 217 w 217"/>
              <a:gd name="T25" fmla="*/ 191 h 262"/>
              <a:gd name="T26" fmla="*/ 208 w 217"/>
              <a:gd name="T27" fmla="*/ 182 h 262"/>
              <a:gd name="T28" fmla="*/ 40 w 217"/>
              <a:gd name="T29" fmla="*/ 182 h 262"/>
              <a:gd name="T30" fmla="*/ 0 w 217"/>
              <a:gd name="T31" fmla="*/ 222 h 262"/>
              <a:gd name="T32" fmla="*/ 40 w 217"/>
              <a:gd name="T33" fmla="*/ 262 h 262"/>
              <a:gd name="T34" fmla="*/ 208 w 217"/>
              <a:gd name="T35" fmla="*/ 262 h 262"/>
              <a:gd name="T36" fmla="*/ 217 w 217"/>
              <a:gd name="T37" fmla="*/ 253 h 262"/>
              <a:gd name="T38" fmla="*/ 208 w 217"/>
              <a:gd name="T39" fmla="*/ 243 h 262"/>
              <a:gd name="T40" fmla="*/ 44 w 217"/>
              <a:gd name="T41" fmla="*/ 66 h 262"/>
              <a:gd name="T42" fmla="*/ 81 w 217"/>
              <a:gd name="T43" fmla="*/ 41 h 262"/>
              <a:gd name="T44" fmla="*/ 111 w 217"/>
              <a:gd name="T45" fmla="*/ 47 h 262"/>
              <a:gd name="T46" fmla="*/ 140 w 217"/>
              <a:gd name="T47" fmla="*/ 41 h 262"/>
              <a:gd name="T48" fmla="*/ 177 w 217"/>
              <a:gd name="T49" fmla="*/ 66 h 262"/>
              <a:gd name="T50" fmla="*/ 138 w 217"/>
              <a:gd name="T51" fmla="*/ 163 h 262"/>
              <a:gd name="T52" fmla="*/ 111 w 217"/>
              <a:gd name="T53" fmla="*/ 157 h 262"/>
              <a:gd name="T54" fmla="*/ 83 w 217"/>
              <a:gd name="T55" fmla="*/ 163 h 262"/>
              <a:gd name="T56" fmla="*/ 44 w 217"/>
              <a:gd name="T57" fmla="*/ 66 h 262"/>
              <a:gd name="T58" fmla="*/ 61 w 217"/>
              <a:gd name="T59" fmla="*/ 77 h 262"/>
              <a:gd name="T60" fmla="*/ 80 w 217"/>
              <a:gd name="T61" fmla="*/ 61 h 262"/>
              <a:gd name="T62" fmla="*/ 82 w 217"/>
              <a:gd name="T63" fmla="*/ 61 h 262"/>
              <a:gd name="T64" fmla="*/ 86 w 217"/>
              <a:gd name="T65" fmla="*/ 56 h 262"/>
              <a:gd name="T66" fmla="*/ 82 w 217"/>
              <a:gd name="T67" fmla="*/ 51 h 262"/>
              <a:gd name="T68" fmla="*/ 80 w 217"/>
              <a:gd name="T69" fmla="*/ 51 h 262"/>
              <a:gd name="T70" fmla="*/ 51 w 217"/>
              <a:gd name="T71" fmla="*/ 75 h 262"/>
              <a:gd name="T72" fmla="*/ 55 w 217"/>
              <a:gd name="T73" fmla="*/ 81 h 262"/>
              <a:gd name="T74" fmla="*/ 56 w 217"/>
              <a:gd name="T75" fmla="*/ 81 h 262"/>
              <a:gd name="T76" fmla="*/ 56 w 217"/>
              <a:gd name="T77" fmla="*/ 81 h 262"/>
              <a:gd name="T78" fmla="*/ 61 w 217"/>
              <a:gd name="T79" fmla="*/ 77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7" h="262">
                <a:moveTo>
                  <a:pt x="109" y="37"/>
                </a:moveTo>
                <a:cubicBezTo>
                  <a:pt x="109" y="36"/>
                  <a:pt x="109" y="36"/>
                  <a:pt x="109" y="35"/>
                </a:cubicBezTo>
                <a:cubicBezTo>
                  <a:pt x="109" y="16"/>
                  <a:pt x="125" y="0"/>
                  <a:pt x="144" y="0"/>
                </a:cubicBezTo>
                <a:cubicBezTo>
                  <a:pt x="145" y="0"/>
                  <a:pt x="146" y="0"/>
                  <a:pt x="147" y="0"/>
                </a:cubicBezTo>
                <a:cubicBezTo>
                  <a:pt x="147" y="1"/>
                  <a:pt x="147" y="2"/>
                  <a:pt x="147" y="3"/>
                </a:cubicBezTo>
                <a:cubicBezTo>
                  <a:pt x="147" y="22"/>
                  <a:pt x="131" y="37"/>
                  <a:pt x="112" y="37"/>
                </a:cubicBezTo>
                <a:cubicBezTo>
                  <a:pt x="111" y="37"/>
                  <a:pt x="110" y="37"/>
                  <a:pt x="109" y="37"/>
                </a:cubicBezTo>
                <a:close/>
                <a:moveTo>
                  <a:pt x="208" y="243"/>
                </a:moveTo>
                <a:cubicBezTo>
                  <a:pt x="43" y="243"/>
                  <a:pt x="43" y="243"/>
                  <a:pt x="43" y="243"/>
                </a:cubicBezTo>
                <a:cubicBezTo>
                  <a:pt x="31" y="243"/>
                  <a:pt x="21" y="233"/>
                  <a:pt x="21" y="222"/>
                </a:cubicBezTo>
                <a:cubicBezTo>
                  <a:pt x="21" y="210"/>
                  <a:pt x="31" y="200"/>
                  <a:pt x="43" y="200"/>
                </a:cubicBezTo>
                <a:cubicBezTo>
                  <a:pt x="208" y="200"/>
                  <a:pt x="208" y="200"/>
                  <a:pt x="208" y="200"/>
                </a:cubicBezTo>
                <a:cubicBezTo>
                  <a:pt x="213" y="200"/>
                  <a:pt x="217" y="196"/>
                  <a:pt x="217" y="191"/>
                </a:cubicBezTo>
                <a:cubicBezTo>
                  <a:pt x="217" y="186"/>
                  <a:pt x="213" y="182"/>
                  <a:pt x="208" y="182"/>
                </a:cubicBezTo>
                <a:cubicBezTo>
                  <a:pt x="40" y="182"/>
                  <a:pt x="40" y="182"/>
                  <a:pt x="40" y="182"/>
                </a:cubicBezTo>
                <a:cubicBezTo>
                  <a:pt x="18" y="182"/>
                  <a:pt x="0" y="200"/>
                  <a:pt x="0" y="222"/>
                </a:cubicBezTo>
                <a:cubicBezTo>
                  <a:pt x="0" y="244"/>
                  <a:pt x="18" y="262"/>
                  <a:pt x="40" y="262"/>
                </a:cubicBezTo>
                <a:cubicBezTo>
                  <a:pt x="208" y="262"/>
                  <a:pt x="208" y="262"/>
                  <a:pt x="208" y="262"/>
                </a:cubicBezTo>
                <a:cubicBezTo>
                  <a:pt x="213" y="262"/>
                  <a:pt x="217" y="258"/>
                  <a:pt x="217" y="253"/>
                </a:cubicBezTo>
                <a:cubicBezTo>
                  <a:pt x="217" y="247"/>
                  <a:pt x="213" y="243"/>
                  <a:pt x="208" y="243"/>
                </a:cubicBezTo>
                <a:close/>
                <a:moveTo>
                  <a:pt x="44" y="66"/>
                </a:moveTo>
                <a:cubicBezTo>
                  <a:pt x="51" y="49"/>
                  <a:pt x="68" y="41"/>
                  <a:pt x="81" y="41"/>
                </a:cubicBezTo>
                <a:cubicBezTo>
                  <a:pt x="96" y="41"/>
                  <a:pt x="99" y="47"/>
                  <a:pt x="111" y="47"/>
                </a:cubicBezTo>
                <a:cubicBezTo>
                  <a:pt x="122" y="47"/>
                  <a:pt x="125" y="41"/>
                  <a:pt x="140" y="41"/>
                </a:cubicBezTo>
                <a:cubicBezTo>
                  <a:pt x="153" y="41"/>
                  <a:pt x="170" y="49"/>
                  <a:pt x="177" y="66"/>
                </a:cubicBezTo>
                <a:cubicBezTo>
                  <a:pt x="192" y="99"/>
                  <a:pt x="167" y="163"/>
                  <a:pt x="138" y="163"/>
                </a:cubicBezTo>
                <a:cubicBezTo>
                  <a:pt x="126" y="163"/>
                  <a:pt x="121" y="157"/>
                  <a:pt x="111" y="157"/>
                </a:cubicBezTo>
                <a:cubicBezTo>
                  <a:pt x="100" y="157"/>
                  <a:pt x="95" y="163"/>
                  <a:pt x="83" y="163"/>
                </a:cubicBezTo>
                <a:cubicBezTo>
                  <a:pt x="54" y="163"/>
                  <a:pt x="29" y="99"/>
                  <a:pt x="44" y="66"/>
                </a:cubicBezTo>
                <a:close/>
                <a:moveTo>
                  <a:pt x="61" y="77"/>
                </a:moveTo>
                <a:cubicBezTo>
                  <a:pt x="63" y="66"/>
                  <a:pt x="73" y="61"/>
                  <a:pt x="80" y="61"/>
                </a:cubicBezTo>
                <a:cubicBezTo>
                  <a:pt x="80" y="61"/>
                  <a:pt x="81" y="61"/>
                  <a:pt x="82" y="61"/>
                </a:cubicBezTo>
                <a:cubicBezTo>
                  <a:pt x="84" y="61"/>
                  <a:pt x="86" y="59"/>
                  <a:pt x="86" y="56"/>
                </a:cubicBezTo>
                <a:cubicBezTo>
                  <a:pt x="86" y="54"/>
                  <a:pt x="85" y="51"/>
                  <a:pt x="82" y="51"/>
                </a:cubicBezTo>
                <a:cubicBezTo>
                  <a:pt x="81" y="51"/>
                  <a:pt x="81" y="51"/>
                  <a:pt x="80" y="51"/>
                </a:cubicBezTo>
                <a:cubicBezTo>
                  <a:pt x="69" y="51"/>
                  <a:pt x="54" y="60"/>
                  <a:pt x="51" y="75"/>
                </a:cubicBezTo>
                <a:cubicBezTo>
                  <a:pt x="51" y="78"/>
                  <a:pt x="53" y="80"/>
                  <a:pt x="55" y="81"/>
                </a:cubicBezTo>
                <a:cubicBezTo>
                  <a:pt x="55" y="81"/>
                  <a:pt x="56" y="81"/>
                  <a:pt x="56" y="81"/>
                </a:cubicBezTo>
                <a:cubicBezTo>
                  <a:pt x="56" y="81"/>
                  <a:pt x="56" y="81"/>
                  <a:pt x="56" y="81"/>
                </a:cubicBezTo>
                <a:cubicBezTo>
                  <a:pt x="58" y="81"/>
                  <a:pt x="60" y="79"/>
                  <a:pt x="61" y="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4090670" y="2548890"/>
            <a:ext cx="4010660" cy="126619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+mj-ea"/>
                <a:ea typeface="+mj-ea"/>
              </a:rPr>
              <a:t>感谢观看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4331702" y="4686598"/>
            <a:ext cx="1789402" cy="246221"/>
            <a:chOff x="4095451" y="4640913"/>
            <a:chExt cx="1789402" cy="246221"/>
          </a:xfrm>
        </p:grpSpPr>
        <p:sp>
          <p:nvSpPr>
            <p:cNvPr id="31" name="矩形 30"/>
            <p:cNvSpPr/>
            <p:nvPr/>
          </p:nvSpPr>
          <p:spPr>
            <a:xfrm>
              <a:off x="4095451" y="4672584"/>
              <a:ext cx="164592" cy="164592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408487" y="4640913"/>
              <a:ext cx="1476366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zh-CN" altLang="en-US" sz="1600" dirty="0">
                  <a:solidFill>
                    <a:schemeClr val="accent1">
                      <a:lumMod val="100000"/>
                    </a:schemeClr>
                  </a:solidFill>
                  <a:latin typeface="+mn-ea"/>
                </a:rPr>
                <a:t>汇报</a:t>
              </a:r>
              <a:r>
                <a:rPr lang="zh-CN" altLang="en-US" sz="1600" dirty="0" smtClean="0">
                  <a:solidFill>
                    <a:schemeClr val="accent1">
                      <a:lumMod val="100000"/>
                    </a:schemeClr>
                  </a:solidFill>
                  <a:latin typeface="+mn-ea"/>
                </a:rPr>
                <a:t>人 ：蔡佳伟</a:t>
              </a:r>
              <a:endParaRPr lang="zh-CN" altLang="en-US" sz="1600" dirty="0">
                <a:solidFill>
                  <a:schemeClr val="accent1">
                    <a:lumMod val="10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590270" y="4686598"/>
            <a:ext cx="1492846" cy="246221"/>
            <a:chOff x="4095451" y="4640913"/>
            <a:chExt cx="1492846" cy="246221"/>
          </a:xfrm>
        </p:grpSpPr>
        <p:sp>
          <p:nvSpPr>
            <p:cNvPr id="34" name="矩形 33"/>
            <p:cNvSpPr/>
            <p:nvPr/>
          </p:nvSpPr>
          <p:spPr>
            <a:xfrm>
              <a:off x="4095451" y="4672584"/>
              <a:ext cx="164592" cy="164592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408487" y="4640913"/>
              <a:ext cx="1179810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zh-CN" altLang="en-US" sz="1600" dirty="0">
                  <a:solidFill>
                    <a:schemeClr val="accent1">
                      <a:lumMod val="100000"/>
                    </a:schemeClr>
                  </a:solidFill>
                  <a:latin typeface="+mn-ea"/>
                </a:rPr>
                <a:t>小组</a:t>
              </a:r>
              <a:r>
                <a:rPr lang="zh-CN" altLang="en-US" sz="1600" dirty="0" smtClean="0">
                  <a:solidFill>
                    <a:schemeClr val="accent1">
                      <a:lumMod val="100000"/>
                    </a:schemeClr>
                  </a:solidFill>
                  <a:latin typeface="+mn-ea"/>
                </a:rPr>
                <a:t>：第 </a:t>
              </a:r>
              <a:r>
                <a:rPr lang="en-US" altLang="zh-CN" sz="1600" dirty="0" smtClean="0">
                  <a:solidFill>
                    <a:schemeClr val="accent1">
                      <a:lumMod val="100000"/>
                    </a:schemeClr>
                  </a:solidFill>
                  <a:latin typeface="+mn-ea"/>
                </a:rPr>
                <a:t>7 </a:t>
              </a:r>
              <a:r>
                <a:rPr lang="zh-CN" altLang="en-US" sz="1600" dirty="0" smtClean="0">
                  <a:solidFill>
                    <a:schemeClr val="accent1">
                      <a:lumMod val="100000"/>
                    </a:schemeClr>
                  </a:solidFill>
                  <a:latin typeface="+mn-ea"/>
                </a:rPr>
                <a:t>组</a:t>
              </a:r>
              <a:endParaRPr lang="zh-CN" altLang="en-US" sz="1600" dirty="0">
                <a:solidFill>
                  <a:schemeClr val="accent1">
                    <a:lumMod val="100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同侧圆角矩形 4"/>
          <p:cNvSpPr/>
          <p:nvPr/>
        </p:nvSpPr>
        <p:spPr>
          <a:xfrm>
            <a:off x="4770784" y="1278835"/>
            <a:ext cx="2650434" cy="549965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第一部分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3018235" y="2570590"/>
            <a:ext cx="6155531" cy="1985718"/>
            <a:chOff x="3264723" y="2475297"/>
            <a:chExt cx="6155531" cy="1985718"/>
          </a:xfrm>
        </p:grpSpPr>
        <p:sp>
          <p:nvSpPr>
            <p:cNvPr id="39" name="文本框 38"/>
            <p:cNvSpPr txBox="1"/>
            <p:nvPr/>
          </p:nvSpPr>
          <p:spPr>
            <a:xfrm>
              <a:off x="3264723" y="2475297"/>
              <a:ext cx="5486400" cy="147701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kumimoji="1" lang="en-US" altLang="zh-CN" sz="9600" dirty="0">
                  <a:solidFill>
                    <a:schemeClr val="accent1"/>
                  </a:solidFill>
                  <a:latin typeface="+mj-ea"/>
                  <a:ea typeface="+mj-ea"/>
                  <a:sym typeface="+mn-ea"/>
                </a:rPr>
                <a:t> </a:t>
              </a:r>
              <a:r>
                <a:rPr kumimoji="1" lang="zh-CN" altLang="en-US" sz="9600" dirty="0">
                  <a:solidFill>
                    <a:schemeClr val="accent1"/>
                  </a:solidFill>
                  <a:latin typeface="+mj-ea"/>
                  <a:ea typeface="+mj-ea"/>
                  <a:sym typeface="+mn-ea"/>
                </a:rPr>
                <a:t>项目概述</a:t>
              </a:r>
              <a:endParaRPr kumimoji="1" lang="zh-CN" altLang="en-US" sz="96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306390" y="3845700"/>
              <a:ext cx="6113864" cy="6153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kumimoji="1" lang="en-US" altLang="zh-CN" sz="4000" dirty="0">
                  <a:solidFill>
                    <a:schemeClr val="accent1"/>
                  </a:solidFill>
                </a:rPr>
                <a:t>Project Overview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23456" y="45851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8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项目概述</a:t>
            </a:r>
            <a:endParaRPr kumimoji="1" lang="zh-CN" altLang="en-US" sz="2800" b="1" dirty="0">
              <a:solidFill>
                <a:schemeClr val="accent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02982" y="1348100"/>
            <a:ext cx="2307724" cy="29585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5889" y="3278984"/>
            <a:ext cx="2307724" cy="29585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6394956" y="1671303"/>
            <a:ext cx="415099" cy="415099"/>
            <a:chOff x="3868099" y="5741049"/>
            <a:chExt cx="366050" cy="366050"/>
          </a:xfrm>
          <a:solidFill>
            <a:schemeClr val="accent1"/>
          </a:solidFill>
        </p:grpSpPr>
        <p:sp>
          <p:nvSpPr>
            <p:cNvPr id="5" name="AutoShape 123"/>
            <p:cNvSpPr/>
            <p:nvPr>
              <p:custDataLst>
                <p:tags r:id="rId3"/>
              </p:custDataLst>
            </p:nvPr>
          </p:nvSpPr>
          <p:spPr bwMode="auto">
            <a:xfrm>
              <a:off x="3868099" y="5741049"/>
              <a:ext cx="366050" cy="3660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6" name="AutoShape 124"/>
            <p:cNvSpPr/>
            <p:nvPr>
              <p:custDataLst>
                <p:tags r:id="rId4"/>
              </p:custDataLst>
            </p:nvPr>
          </p:nvSpPr>
          <p:spPr bwMode="auto">
            <a:xfrm>
              <a:off x="3971344" y="5843668"/>
              <a:ext cx="160186" cy="1601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7" name="AutoShape 125"/>
            <p:cNvSpPr/>
            <p:nvPr>
              <p:custDataLst>
                <p:tags r:id="rId5"/>
              </p:custDataLst>
            </p:nvPr>
          </p:nvSpPr>
          <p:spPr bwMode="auto">
            <a:xfrm>
              <a:off x="4005134" y="5878083"/>
              <a:ext cx="91982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38100" tIns="38100" rIns="38100" bIns="381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8" name="文本框 10"/>
          <p:cNvSpPr txBox="1"/>
          <p:nvPr>
            <p:custDataLst>
              <p:tags r:id="rId2"/>
            </p:custDataLst>
          </p:nvPr>
        </p:nvSpPr>
        <p:spPr>
          <a:xfrm>
            <a:off x="7074535" y="1671320"/>
            <a:ext cx="4521835" cy="40652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44F56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随着医疗信息化的推进和AI技术的发展，就医问诊引擎有望成为医疗行业的创新驱动力。它将通过提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44F56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供精准的医疗信息和个性化的治疗方案，改善医疗服务质量，降低就医成本，提高医疗资源的利用效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44F56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率。就医问诊引擎是一个专业的医疗信息检索与推荐系统，旨在为用户提供精准、可靠的医疗信息和个性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44F56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化的治疗方案。它利用先进的AI技术，能够快速解析复杂的不适症状和医疗数据，从而推荐最适合患者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44F56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的药物和治疗方案。</a:t>
            </a:r>
          </a:p>
        </p:txBody>
      </p:sp>
      <p:pic>
        <p:nvPicPr>
          <p:cNvPr id="25" name="图片 24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r="12133"/>
          <a:stretch>
            <a:fillRect/>
          </a:stretch>
        </p:blipFill>
        <p:spPr>
          <a:xfrm>
            <a:off x="568384" y="1446265"/>
            <a:ext cx="5309827" cy="4672757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23456" y="458512"/>
            <a:ext cx="16052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8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项目概述</a:t>
            </a:r>
            <a:endParaRPr kumimoji="1" lang="zh-CN" altLang="en-US" sz="2800" b="1" dirty="0">
              <a:solidFill>
                <a:schemeClr val="accent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sz="2800" b="1" dirty="0">
              <a:solidFill>
                <a:schemeClr val="accent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rrow: Pentagon 2"/>
          <p:cNvSpPr/>
          <p:nvPr>
            <p:custDataLst>
              <p:tags r:id="rId1"/>
            </p:custDataLst>
          </p:nvPr>
        </p:nvSpPr>
        <p:spPr>
          <a:xfrm rot="5400000">
            <a:off x="1755127" y="1487952"/>
            <a:ext cx="2160180" cy="2800231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216000" anchor="t" anchorCtr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3" name="Freeform: Shape 20"/>
          <p:cNvSpPr/>
          <p:nvPr>
            <p:custDataLst>
              <p:tags r:id="rId2"/>
            </p:custDataLst>
          </p:nvPr>
        </p:nvSpPr>
        <p:spPr bwMode="auto">
          <a:xfrm>
            <a:off x="2552701" y="2773968"/>
            <a:ext cx="565032" cy="565032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4" name="Rectangle 1"/>
          <p:cNvSpPr/>
          <p:nvPr>
            <p:custDataLst>
              <p:tags r:id="rId3"/>
            </p:custDataLst>
          </p:nvPr>
        </p:nvSpPr>
        <p:spPr>
          <a:xfrm>
            <a:off x="1435101" y="1807977"/>
            <a:ext cx="2800231" cy="3800313"/>
          </a:xfrm>
          <a:prstGeom prst="rect">
            <a:avLst/>
          </a:prstGeom>
          <a:ln w="31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tIns="2160000" anchor="t" anchorCtr="1">
            <a:normAutofit/>
          </a:bodyPr>
          <a:lstStyle>
            <a:defPPr>
              <a:defRPr lang="zh-CN">
                <a:solidFill>
                  <a:schemeClr val="tx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058670" y="2026285"/>
            <a:ext cx="1712595" cy="36830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传统搜索引擎</a:t>
            </a:r>
          </a:p>
        </p:txBody>
      </p:sp>
      <p:sp>
        <p:nvSpPr>
          <p:cNvPr id="7" name="Arrow: Pentagon 7"/>
          <p:cNvSpPr/>
          <p:nvPr>
            <p:custDataLst>
              <p:tags r:id="rId5"/>
            </p:custDataLst>
          </p:nvPr>
        </p:nvSpPr>
        <p:spPr>
          <a:xfrm rot="5400000">
            <a:off x="5015910" y="1487952"/>
            <a:ext cx="2160180" cy="2800231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216000" anchor="t" anchorCtr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8" name="Freeform: Shape 21"/>
          <p:cNvSpPr/>
          <p:nvPr>
            <p:custDataLst>
              <p:tags r:id="rId6"/>
            </p:custDataLst>
          </p:nvPr>
        </p:nvSpPr>
        <p:spPr bwMode="auto">
          <a:xfrm>
            <a:off x="5825729" y="2774176"/>
            <a:ext cx="565032" cy="565032"/>
          </a:xfrm>
          <a:custGeom>
            <a:avLst/>
            <a:gdLst>
              <a:gd name="T0" fmla="*/ 130 w 236"/>
              <a:gd name="T1" fmla="*/ 1 h 236"/>
              <a:gd name="T2" fmla="*/ 118 w 236"/>
              <a:gd name="T3" fmla="*/ 0 h 236"/>
              <a:gd name="T4" fmla="*/ 30 w 236"/>
              <a:gd name="T5" fmla="*/ 40 h 236"/>
              <a:gd name="T6" fmla="*/ 68 w 236"/>
              <a:gd name="T7" fmla="*/ 105 h 236"/>
              <a:gd name="T8" fmla="*/ 130 w 236"/>
              <a:gd name="T9" fmla="*/ 1 h 236"/>
              <a:gd name="T10" fmla="*/ 20 w 236"/>
              <a:gd name="T11" fmla="*/ 52 h 236"/>
              <a:gd name="T12" fmla="*/ 0 w 236"/>
              <a:gd name="T13" fmla="*/ 118 h 236"/>
              <a:gd name="T14" fmla="*/ 5 w 236"/>
              <a:gd name="T15" fmla="*/ 153 h 236"/>
              <a:gd name="T16" fmla="*/ 81 w 236"/>
              <a:gd name="T17" fmla="*/ 153 h 236"/>
              <a:gd name="T18" fmla="*/ 20 w 236"/>
              <a:gd name="T19" fmla="*/ 52 h 236"/>
              <a:gd name="T20" fmla="*/ 225 w 236"/>
              <a:gd name="T21" fmla="*/ 68 h 236"/>
              <a:gd name="T22" fmla="*/ 145 w 236"/>
              <a:gd name="T23" fmla="*/ 3 h 236"/>
              <a:gd name="T24" fmla="*/ 106 w 236"/>
              <a:gd name="T25" fmla="*/ 68 h 236"/>
              <a:gd name="T26" fmla="*/ 225 w 236"/>
              <a:gd name="T27" fmla="*/ 68 h 236"/>
              <a:gd name="T28" fmla="*/ 130 w 236"/>
              <a:gd name="T29" fmla="*/ 167 h 236"/>
              <a:gd name="T30" fmla="*/ 11 w 236"/>
              <a:gd name="T31" fmla="*/ 167 h 236"/>
              <a:gd name="T32" fmla="*/ 96 w 236"/>
              <a:gd name="T33" fmla="*/ 234 h 236"/>
              <a:gd name="T34" fmla="*/ 93 w 236"/>
              <a:gd name="T35" fmla="*/ 232 h 236"/>
              <a:gd name="T36" fmla="*/ 130 w 236"/>
              <a:gd name="T37" fmla="*/ 167 h 236"/>
              <a:gd name="T38" fmla="*/ 230 w 236"/>
              <a:gd name="T39" fmla="*/ 82 h 236"/>
              <a:gd name="T40" fmla="*/ 155 w 236"/>
              <a:gd name="T41" fmla="*/ 82 h 236"/>
              <a:gd name="T42" fmla="*/ 215 w 236"/>
              <a:gd name="T43" fmla="*/ 186 h 236"/>
              <a:gd name="T44" fmla="*/ 236 w 236"/>
              <a:gd name="T45" fmla="*/ 118 h 236"/>
              <a:gd name="T46" fmla="*/ 230 w 236"/>
              <a:gd name="T47" fmla="*/ 82 h 236"/>
              <a:gd name="T48" fmla="*/ 108 w 236"/>
              <a:gd name="T49" fmla="*/ 236 h 236"/>
              <a:gd name="T50" fmla="*/ 118 w 236"/>
              <a:gd name="T51" fmla="*/ 236 h 236"/>
              <a:gd name="T52" fmla="*/ 205 w 236"/>
              <a:gd name="T53" fmla="*/ 198 h 236"/>
              <a:gd name="T54" fmla="*/ 167 w 236"/>
              <a:gd name="T55" fmla="*/ 132 h 236"/>
              <a:gd name="T56" fmla="*/ 108 w 236"/>
              <a:gd name="T57" fmla="*/ 236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6" h="236">
                <a:moveTo>
                  <a:pt x="130" y="1"/>
                </a:moveTo>
                <a:cubicBezTo>
                  <a:pt x="126" y="0"/>
                  <a:pt x="122" y="0"/>
                  <a:pt x="118" y="0"/>
                </a:cubicBezTo>
                <a:cubicBezTo>
                  <a:pt x="83" y="0"/>
                  <a:pt x="51" y="16"/>
                  <a:pt x="30" y="40"/>
                </a:cubicBezTo>
                <a:cubicBezTo>
                  <a:pt x="68" y="105"/>
                  <a:pt x="68" y="105"/>
                  <a:pt x="68" y="105"/>
                </a:cubicBezTo>
                <a:lnTo>
                  <a:pt x="130" y="1"/>
                </a:lnTo>
                <a:close/>
                <a:moveTo>
                  <a:pt x="20" y="52"/>
                </a:moveTo>
                <a:cubicBezTo>
                  <a:pt x="7" y="71"/>
                  <a:pt x="0" y="94"/>
                  <a:pt x="0" y="118"/>
                </a:cubicBezTo>
                <a:cubicBezTo>
                  <a:pt x="0" y="130"/>
                  <a:pt x="2" y="142"/>
                  <a:pt x="5" y="153"/>
                </a:cubicBezTo>
                <a:cubicBezTo>
                  <a:pt x="81" y="153"/>
                  <a:pt x="81" y="153"/>
                  <a:pt x="81" y="153"/>
                </a:cubicBezTo>
                <a:lnTo>
                  <a:pt x="20" y="52"/>
                </a:lnTo>
                <a:close/>
                <a:moveTo>
                  <a:pt x="225" y="68"/>
                </a:moveTo>
                <a:cubicBezTo>
                  <a:pt x="210" y="36"/>
                  <a:pt x="180" y="11"/>
                  <a:pt x="145" y="3"/>
                </a:cubicBezTo>
                <a:cubicBezTo>
                  <a:pt x="106" y="68"/>
                  <a:pt x="106" y="68"/>
                  <a:pt x="106" y="68"/>
                </a:cubicBezTo>
                <a:lnTo>
                  <a:pt x="225" y="68"/>
                </a:lnTo>
                <a:close/>
                <a:moveTo>
                  <a:pt x="130" y="167"/>
                </a:moveTo>
                <a:cubicBezTo>
                  <a:pt x="11" y="167"/>
                  <a:pt x="11" y="167"/>
                  <a:pt x="11" y="167"/>
                </a:cubicBezTo>
                <a:cubicBezTo>
                  <a:pt x="26" y="201"/>
                  <a:pt x="58" y="227"/>
                  <a:pt x="96" y="234"/>
                </a:cubicBezTo>
                <a:cubicBezTo>
                  <a:pt x="93" y="232"/>
                  <a:pt x="93" y="232"/>
                  <a:pt x="93" y="232"/>
                </a:cubicBezTo>
                <a:lnTo>
                  <a:pt x="130" y="167"/>
                </a:lnTo>
                <a:close/>
                <a:moveTo>
                  <a:pt x="230" y="82"/>
                </a:moveTo>
                <a:cubicBezTo>
                  <a:pt x="155" y="82"/>
                  <a:pt x="155" y="82"/>
                  <a:pt x="155" y="82"/>
                </a:cubicBezTo>
                <a:cubicBezTo>
                  <a:pt x="215" y="186"/>
                  <a:pt x="215" y="186"/>
                  <a:pt x="215" y="186"/>
                </a:cubicBezTo>
                <a:cubicBezTo>
                  <a:pt x="228" y="167"/>
                  <a:pt x="236" y="143"/>
                  <a:pt x="236" y="118"/>
                </a:cubicBezTo>
                <a:cubicBezTo>
                  <a:pt x="236" y="106"/>
                  <a:pt x="234" y="94"/>
                  <a:pt x="230" y="82"/>
                </a:cubicBezTo>
                <a:close/>
                <a:moveTo>
                  <a:pt x="108" y="236"/>
                </a:moveTo>
                <a:cubicBezTo>
                  <a:pt x="111" y="236"/>
                  <a:pt x="115" y="236"/>
                  <a:pt x="118" y="236"/>
                </a:cubicBezTo>
                <a:cubicBezTo>
                  <a:pt x="152" y="236"/>
                  <a:pt x="183" y="221"/>
                  <a:pt x="205" y="198"/>
                </a:cubicBezTo>
                <a:cubicBezTo>
                  <a:pt x="167" y="132"/>
                  <a:pt x="167" y="132"/>
                  <a:pt x="167" y="132"/>
                </a:cubicBezTo>
                <a:lnTo>
                  <a:pt x="108" y="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9" name="Rectangle 6"/>
          <p:cNvSpPr/>
          <p:nvPr>
            <p:custDataLst>
              <p:tags r:id="rId7"/>
            </p:custDataLst>
          </p:nvPr>
        </p:nvSpPr>
        <p:spPr>
          <a:xfrm>
            <a:off x="4695884" y="1807977"/>
            <a:ext cx="2800231" cy="3800313"/>
          </a:xfrm>
          <a:prstGeom prst="rect">
            <a:avLst/>
          </a:prstGeom>
          <a:ln w="31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tIns="2160000" anchor="t" anchorCtr="1">
            <a:normAutofit/>
          </a:bodyPr>
          <a:lstStyle>
            <a:defPPr>
              <a:defRPr lang="zh-CN">
                <a:solidFill>
                  <a:schemeClr val="tx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5317490" y="2026285"/>
            <a:ext cx="1712595" cy="36830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垂直搜索引擎</a:t>
            </a:r>
            <a:endParaRPr kumimoji="1" lang="zh-CN" altLang="en-US" sz="1800" b="1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4973963" y="4097229"/>
            <a:ext cx="2243021" cy="607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针对某一个行业或领域的专业搜索引擎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2" name="Arrow: Pentagon 12"/>
          <p:cNvSpPr/>
          <p:nvPr>
            <p:custDataLst>
              <p:tags r:id="rId10"/>
            </p:custDataLst>
          </p:nvPr>
        </p:nvSpPr>
        <p:spPr>
          <a:xfrm rot="5400000">
            <a:off x="8276694" y="1487952"/>
            <a:ext cx="2160180" cy="2800231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lIns="216000" tIns="0" anchor="t" anchorCtr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4" name="Freeform: Shape 19"/>
          <p:cNvSpPr/>
          <p:nvPr>
            <p:custDataLst>
              <p:tags r:id="rId11"/>
            </p:custDataLst>
          </p:nvPr>
        </p:nvSpPr>
        <p:spPr bwMode="auto">
          <a:xfrm>
            <a:off x="9074267" y="2773968"/>
            <a:ext cx="565032" cy="565032"/>
          </a:xfrm>
          <a:custGeom>
            <a:avLst/>
            <a:gdLst>
              <a:gd name="T0" fmla="*/ 118 w 236"/>
              <a:gd name="T1" fmla="*/ 0 h 236"/>
              <a:gd name="T2" fmla="*/ 0 w 236"/>
              <a:gd name="T3" fmla="*/ 118 h 236"/>
              <a:gd name="T4" fmla="*/ 118 w 236"/>
              <a:gd name="T5" fmla="*/ 236 h 236"/>
              <a:gd name="T6" fmla="*/ 236 w 236"/>
              <a:gd name="T7" fmla="*/ 118 h 236"/>
              <a:gd name="T8" fmla="*/ 118 w 236"/>
              <a:gd name="T9" fmla="*/ 0 h 236"/>
              <a:gd name="T10" fmla="*/ 106 w 236"/>
              <a:gd name="T11" fmla="*/ 171 h 236"/>
              <a:gd name="T12" fmla="*/ 54 w 236"/>
              <a:gd name="T13" fmla="*/ 163 h 236"/>
              <a:gd name="T14" fmla="*/ 54 w 236"/>
              <a:gd name="T15" fmla="*/ 121 h 236"/>
              <a:gd name="T16" fmla="*/ 106 w 236"/>
              <a:gd name="T17" fmla="*/ 121 h 236"/>
              <a:gd name="T18" fmla="*/ 106 w 236"/>
              <a:gd name="T19" fmla="*/ 171 h 236"/>
              <a:gd name="T20" fmla="*/ 106 w 236"/>
              <a:gd name="T21" fmla="*/ 114 h 236"/>
              <a:gd name="T22" fmla="*/ 54 w 236"/>
              <a:gd name="T23" fmla="*/ 114 h 236"/>
              <a:gd name="T24" fmla="*/ 54 w 236"/>
              <a:gd name="T25" fmla="*/ 72 h 236"/>
              <a:gd name="T26" fmla="*/ 106 w 236"/>
              <a:gd name="T27" fmla="*/ 64 h 236"/>
              <a:gd name="T28" fmla="*/ 106 w 236"/>
              <a:gd name="T29" fmla="*/ 114 h 236"/>
              <a:gd name="T30" fmla="*/ 182 w 236"/>
              <a:gd name="T31" fmla="*/ 182 h 236"/>
              <a:gd name="T32" fmla="*/ 113 w 236"/>
              <a:gd name="T33" fmla="*/ 172 h 236"/>
              <a:gd name="T34" fmla="*/ 113 w 236"/>
              <a:gd name="T35" fmla="*/ 121 h 236"/>
              <a:gd name="T36" fmla="*/ 182 w 236"/>
              <a:gd name="T37" fmla="*/ 121 h 236"/>
              <a:gd name="T38" fmla="*/ 182 w 236"/>
              <a:gd name="T39" fmla="*/ 182 h 236"/>
              <a:gd name="T40" fmla="*/ 182 w 236"/>
              <a:gd name="T41" fmla="*/ 114 h 236"/>
              <a:gd name="T42" fmla="*/ 113 w 236"/>
              <a:gd name="T43" fmla="*/ 114 h 236"/>
              <a:gd name="T44" fmla="*/ 113 w 236"/>
              <a:gd name="T45" fmla="*/ 63 h 236"/>
              <a:gd name="T46" fmla="*/ 182 w 236"/>
              <a:gd name="T47" fmla="*/ 53 h 236"/>
              <a:gd name="T48" fmla="*/ 182 w 236"/>
              <a:gd name="T49" fmla="*/ 114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36" h="236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06" y="171"/>
                </a:moveTo>
                <a:cubicBezTo>
                  <a:pt x="54" y="163"/>
                  <a:pt x="54" y="163"/>
                  <a:pt x="54" y="163"/>
                </a:cubicBezTo>
                <a:cubicBezTo>
                  <a:pt x="54" y="121"/>
                  <a:pt x="54" y="121"/>
                  <a:pt x="54" y="121"/>
                </a:cubicBezTo>
                <a:cubicBezTo>
                  <a:pt x="106" y="121"/>
                  <a:pt x="106" y="121"/>
                  <a:pt x="106" y="121"/>
                </a:cubicBezTo>
                <a:lnTo>
                  <a:pt x="106" y="171"/>
                </a:lnTo>
                <a:close/>
                <a:moveTo>
                  <a:pt x="106" y="114"/>
                </a:moveTo>
                <a:cubicBezTo>
                  <a:pt x="54" y="114"/>
                  <a:pt x="54" y="114"/>
                  <a:pt x="54" y="114"/>
                </a:cubicBezTo>
                <a:cubicBezTo>
                  <a:pt x="54" y="72"/>
                  <a:pt x="54" y="72"/>
                  <a:pt x="54" y="72"/>
                </a:cubicBezTo>
                <a:cubicBezTo>
                  <a:pt x="106" y="64"/>
                  <a:pt x="106" y="64"/>
                  <a:pt x="106" y="64"/>
                </a:cubicBezTo>
                <a:lnTo>
                  <a:pt x="106" y="114"/>
                </a:lnTo>
                <a:close/>
                <a:moveTo>
                  <a:pt x="182" y="182"/>
                </a:moveTo>
                <a:cubicBezTo>
                  <a:pt x="113" y="172"/>
                  <a:pt x="113" y="172"/>
                  <a:pt x="113" y="172"/>
                </a:cubicBezTo>
                <a:cubicBezTo>
                  <a:pt x="113" y="121"/>
                  <a:pt x="113" y="121"/>
                  <a:pt x="113" y="121"/>
                </a:cubicBezTo>
                <a:cubicBezTo>
                  <a:pt x="182" y="121"/>
                  <a:pt x="182" y="121"/>
                  <a:pt x="182" y="121"/>
                </a:cubicBezTo>
                <a:lnTo>
                  <a:pt x="182" y="182"/>
                </a:lnTo>
                <a:close/>
                <a:moveTo>
                  <a:pt x="182" y="114"/>
                </a:moveTo>
                <a:cubicBezTo>
                  <a:pt x="113" y="114"/>
                  <a:pt x="113" y="114"/>
                  <a:pt x="113" y="114"/>
                </a:cubicBezTo>
                <a:cubicBezTo>
                  <a:pt x="113" y="63"/>
                  <a:pt x="113" y="63"/>
                  <a:pt x="113" y="63"/>
                </a:cubicBezTo>
                <a:cubicBezTo>
                  <a:pt x="182" y="53"/>
                  <a:pt x="182" y="53"/>
                  <a:pt x="182" y="53"/>
                </a:cubicBezTo>
                <a:lnTo>
                  <a:pt x="182" y="1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5" name="Rectangle 11"/>
          <p:cNvSpPr/>
          <p:nvPr>
            <p:custDataLst>
              <p:tags r:id="rId12"/>
            </p:custDataLst>
          </p:nvPr>
        </p:nvSpPr>
        <p:spPr>
          <a:xfrm>
            <a:off x="7956668" y="1807977"/>
            <a:ext cx="2800231" cy="3800313"/>
          </a:xfrm>
          <a:prstGeom prst="rect">
            <a:avLst/>
          </a:prstGeom>
          <a:ln w="3175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tIns="2160000" anchor="t" anchorCtr="1">
            <a:normAutofit/>
          </a:bodyPr>
          <a:lstStyle>
            <a:defPPr>
              <a:defRPr lang="zh-CN">
                <a:solidFill>
                  <a:schemeClr val="tx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13"/>
            </p:custDataLst>
          </p:nvPr>
        </p:nvSpPr>
        <p:spPr>
          <a:xfrm>
            <a:off x="8235950" y="2026285"/>
            <a:ext cx="2383155" cy="36830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基于</a:t>
            </a:r>
            <a:r>
              <a:rPr kumimoji="1" lang="en-US" altLang="zh-CN" sz="18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AI</a:t>
            </a:r>
            <a:r>
              <a:rPr kumimoji="1" lang="zh-CN" altLang="en-US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垂直搜索引擎</a:t>
            </a:r>
            <a:endParaRPr kumimoji="1" lang="en-US" altLang="zh-CN" sz="1800" b="1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矩形 16"/>
          <p:cNvSpPr/>
          <p:nvPr>
            <p:custDataLst>
              <p:tags r:id="rId14"/>
            </p:custDataLst>
          </p:nvPr>
        </p:nvSpPr>
        <p:spPr>
          <a:xfrm>
            <a:off x="8322313" y="4097228"/>
            <a:ext cx="2243021" cy="8661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针对某一个行业或领域的结合</a:t>
            </a: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辅助分析用户需求的专业搜索引擎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8"/>
          <a:srcRect l="21899" t="34808" r="67550" b="55344"/>
          <a:stretch>
            <a:fillRect/>
          </a:stretch>
        </p:blipFill>
        <p:spPr>
          <a:xfrm>
            <a:off x="1628775" y="3941445"/>
            <a:ext cx="1191260" cy="6254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8"/>
          <a:srcRect l="5459" t="33838" r="79518" b="54437"/>
          <a:stretch>
            <a:fillRect/>
          </a:stretch>
        </p:blipFill>
        <p:spPr>
          <a:xfrm>
            <a:off x="2820035" y="4512310"/>
            <a:ext cx="1212850" cy="5327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同侧圆角矩形 4"/>
          <p:cNvSpPr/>
          <p:nvPr/>
        </p:nvSpPr>
        <p:spPr>
          <a:xfrm>
            <a:off x="4770784" y="1278835"/>
            <a:ext cx="2650434" cy="549965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第二部分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539195" y="2690605"/>
            <a:ext cx="10972800" cy="2481018"/>
            <a:chOff x="785683" y="2595312"/>
            <a:chExt cx="10972800" cy="2481018"/>
          </a:xfrm>
        </p:grpSpPr>
        <p:sp>
          <p:nvSpPr>
            <p:cNvPr id="39" name="文本框 38"/>
            <p:cNvSpPr txBox="1"/>
            <p:nvPr/>
          </p:nvSpPr>
          <p:spPr>
            <a:xfrm>
              <a:off x="785683" y="2595312"/>
              <a:ext cx="10972800" cy="147701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kumimoji="1" lang="zh-CN" altLang="en-US" sz="9600" dirty="0">
                  <a:solidFill>
                    <a:schemeClr val="accent1"/>
                  </a:solidFill>
                  <a:latin typeface="+mj-ea"/>
                  <a:ea typeface="+mj-ea"/>
                  <a:sym typeface="+mn-ea"/>
                </a:rPr>
                <a:t>系统架构与功能设计</a:t>
              </a:r>
              <a:endParaRPr kumimoji="1" lang="zh-CN" altLang="en-US" sz="96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306390" y="3845700"/>
              <a:ext cx="6113864" cy="123063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kumimoji="1" lang="en-US" altLang="zh-CN" sz="4000" dirty="0">
                  <a:solidFill>
                    <a:schemeClr val="accent1"/>
                  </a:solidFill>
                </a:rPr>
                <a:t>System Architecture and Functional Design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23456" y="45851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8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</a:t>
            </a:r>
            <a:endParaRPr kumimoji="1" lang="zh-CN" altLang="en-US" sz="2800" b="1" dirty="0">
              <a:solidFill>
                <a:schemeClr val="accent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819176"/>
            <a:ext cx="12192000" cy="22458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3" name="矩形: 圆顶角 8"/>
          <p:cNvSpPr/>
          <p:nvPr>
            <p:custDataLst>
              <p:tags r:id="rId1"/>
            </p:custDataLst>
          </p:nvPr>
        </p:nvSpPr>
        <p:spPr>
          <a:xfrm>
            <a:off x="874713" y="3115114"/>
            <a:ext cx="5084127" cy="2942786"/>
          </a:xfrm>
          <a:prstGeom prst="round2SameRect">
            <a:avLst>
              <a:gd name="adj1" fmla="val 6600"/>
              <a:gd name="adj2" fmla="val 0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4" name="矩形: 圆顶角 13"/>
          <p:cNvSpPr/>
          <p:nvPr>
            <p:custDataLst>
              <p:tags r:id="rId2"/>
            </p:custDataLst>
          </p:nvPr>
        </p:nvSpPr>
        <p:spPr>
          <a:xfrm>
            <a:off x="6244256" y="3115114"/>
            <a:ext cx="5084127" cy="2942786"/>
          </a:xfrm>
          <a:prstGeom prst="round2SameRect">
            <a:avLst>
              <a:gd name="adj1" fmla="val 6600"/>
              <a:gd name="adj2" fmla="val 0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 rot="16200000">
            <a:off x="3330650" y="3601962"/>
            <a:ext cx="172252" cy="508412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 rot="16200000">
            <a:off x="8700194" y="3601963"/>
            <a:ext cx="172252" cy="508412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398847" y="4354715"/>
            <a:ext cx="4120762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lnSpc>
                <a:spcPts val="1500"/>
              </a:lnSpc>
              <a:buClr>
                <a:srgbClr val="0070C0"/>
              </a:buClr>
            </a:pPr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Vue.js：在本项目中，Vue.js用于设计和开发就医问诊引擎的用户界面，确保界面的快速响应和良好的用户体验。</a:t>
            </a:r>
            <a:endParaRPr lang="zh-CN" altLang="en-US" sz="14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just" defTabSz="685800">
              <a:lnSpc>
                <a:spcPts val="1500"/>
              </a:lnSpc>
              <a:buClr>
                <a:srgbClr val="0070C0"/>
              </a:buClr>
            </a:pPr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React.js：我们可以结合React的虚拟DOM和单页面应用（SPA）的优势，用于处理复杂的用户交互，并实现高度动态化的页面。</a:t>
            </a:r>
            <a:endParaRPr lang="zh-CN" altLang="en-US" sz="1400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8" name="文本框1"/>
          <p:cNvSpPr txBox="1"/>
          <p:nvPr>
            <p:custDataLst>
              <p:tags r:id="rId6"/>
            </p:custDataLst>
          </p:nvPr>
        </p:nvSpPr>
        <p:spPr>
          <a:xfrm>
            <a:off x="1373446" y="3456524"/>
            <a:ext cx="3029221" cy="607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前端技术：</a:t>
            </a:r>
            <a:endParaRPr lang="zh-CN" altLang="en-US" sz="2800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6752575" y="4354715"/>
            <a:ext cx="4120762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lnSpc>
                <a:spcPts val="1500"/>
              </a:lnSpc>
              <a:buClr>
                <a:srgbClr val="0070C0"/>
              </a:buClr>
            </a:pPr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Django：Django为我们的就医问诊引擎提供了稳固的后端支持，用于处理用户认证、数据存储、模型调用等功能。</a:t>
            </a:r>
            <a:endParaRPr lang="zh-CN" altLang="en-US" sz="14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just" defTabSz="685800">
              <a:lnSpc>
                <a:spcPts val="1500"/>
              </a:lnSpc>
              <a:buClr>
                <a:srgbClr val="0070C0"/>
              </a:buClr>
            </a:pPr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Django REST Framework (DRF)：用于创建和管理API接口，负责前后端的交互，使前端能够通过API获取医疗推荐结果和用户数据。</a:t>
            </a:r>
            <a:endParaRPr lang="zh-CN" altLang="en-US" sz="1400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0" name="文本框1"/>
          <p:cNvSpPr txBox="1"/>
          <p:nvPr>
            <p:custDataLst>
              <p:tags r:id="rId8"/>
            </p:custDataLst>
          </p:nvPr>
        </p:nvSpPr>
        <p:spPr>
          <a:xfrm>
            <a:off x="6727174" y="3456524"/>
            <a:ext cx="3029221" cy="607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cap="none" spc="0" normalizeH="0" baseline="0">
                <a:ln>
                  <a:noFill/>
                </a:ln>
                <a:gradFill>
                  <a:gsLst>
                    <a:gs pos="50000">
                      <a:srgbClr val="B39B73"/>
                    </a:gs>
                    <a:gs pos="21000">
                      <a:srgbClr val="987742"/>
                    </a:gs>
                    <a:gs pos="81000">
                      <a:srgbClr val="987742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后端技术：</a:t>
            </a:r>
            <a:endParaRPr lang="zh-CN" altLang="en-US" sz="2800" dirty="0">
              <a:solidFill>
                <a:schemeClr val="accen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23456" y="458512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800" b="1" dirty="0">
                <a:solidFill>
                  <a:schemeClr val="accen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功能设计</a:t>
            </a:r>
            <a:endParaRPr kumimoji="1" lang="zh-CN" altLang="en-US" sz="2800" b="1" dirty="0">
              <a:solidFill>
                <a:schemeClr val="accent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692999" y="1939075"/>
            <a:ext cx="2537855" cy="3528489"/>
            <a:chOff x="795729" y="1546125"/>
            <a:chExt cx="2537855" cy="3528489"/>
          </a:xfrm>
          <a:solidFill>
            <a:schemeClr val="accent1"/>
          </a:solidFill>
        </p:grpSpPr>
        <p:sp>
          <p:nvSpPr>
            <p:cNvPr id="3" name="矩形: 圆角 2"/>
            <p:cNvSpPr/>
            <p:nvPr>
              <p:custDataLst>
                <p:tags r:id="rId23"/>
              </p:custDataLst>
            </p:nvPr>
          </p:nvSpPr>
          <p:spPr>
            <a:xfrm>
              <a:off x="795729" y="1546125"/>
              <a:ext cx="2537855" cy="3258457"/>
            </a:xfrm>
            <a:prstGeom prst="roundRect">
              <a:avLst>
                <a:gd name="adj" fmla="val 83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cxnSp>
          <p:nvCxnSpPr>
            <p:cNvPr id="4" name="直接连接符 3"/>
            <p:cNvCxnSpPr/>
            <p:nvPr>
              <p:custDataLst>
                <p:tags r:id="rId24"/>
              </p:custDataLst>
            </p:nvPr>
          </p:nvCxnSpPr>
          <p:spPr>
            <a:xfrm flipH="1">
              <a:off x="795729" y="2330248"/>
              <a:ext cx="870858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>
              <p:custDataLst>
                <p:tags r:id="rId25"/>
              </p:custDataLst>
            </p:nvPr>
          </p:nvSpPr>
          <p:spPr>
            <a:xfrm>
              <a:off x="1785257" y="4515814"/>
              <a:ext cx="558800" cy="558800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6" name="文本框 8"/>
            <p:cNvSpPr txBox="1"/>
            <p:nvPr>
              <p:custDataLst>
                <p:tags r:id="rId26"/>
              </p:custDataLst>
            </p:nvPr>
          </p:nvSpPr>
          <p:spPr>
            <a:xfrm>
              <a:off x="1812036" y="4615543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O1</a:t>
              </a:r>
              <a:endPara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7" name="文本框 9"/>
            <p:cNvSpPr txBox="1"/>
            <p:nvPr>
              <p:custDataLst>
                <p:tags r:id="rId27"/>
              </p:custDataLst>
            </p:nvPr>
          </p:nvSpPr>
          <p:spPr>
            <a:xfrm>
              <a:off x="1173710" y="1797274"/>
              <a:ext cx="1097280" cy="36830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问答模块</a:t>
              </a:r>
            </a:p>
          </p:txBody>
        </p:sp>
        <p:sp>
          <p:nvSpPr>
            <p:cNvPr id="8" name="文本框 11"/>
            <p:cNvSpPr txBox="1"/>
            <p:nvPr>
              <p:custDataLst>
                <p:tags r:id="rId28"/>
              </p:custDataLst>
            </p:nvPr>
          </p:nvSpPr>
          <p:spPr>
            <a:xfrm>
              <a:off x="1173710" y="2516942"/>
              <a:ext cx="1967405" cy="170688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简洁的人与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AI</a:t>
              </a:r>
              <a:r>
                <a:rPr lang="zh-CN" altLang="en-US" sz="1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对话界面，在此可以新建对话、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打开历史对话、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直接提问，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采用人机交互式问答</a:t>
              </a:r>
            </a:p>
          </p:txBody>
        </p:sp>
      </p:grpSp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>
            <a:off x="3449048" y="1939075"/>
            <a:ext cx="2537855" cy="3528489"/>
            <a:chOff x="795729" y="1546125"/>
            <a:chExt cx="2537855" cy="3528489"/>
          </a:xfrm>
        </p:grpSpPr>
        <p:sp>
          <p:nvSpPr>
            <p:cNvPr id="10" name="矩形: 圆角 9"/>
            <p:cNvSpPr/>
            <p:nvPr>
              <p:custDataLst>
                <p:tags r:id="rId17"/>
              </p:custDataLst>
            </p:nvPr>
          </p:nvSpPr>
          <p:spPr>
            <a:xfrm>
              <a:off x="795729" y="1546125"/>
              <a:ext cx="2537855" cy="3258457"/>
            </a:xfrm>
            <a:prstGeom prst="roundRect">
              <a:avLst>
                <a:gd name="adj" fmla="val 8398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cxnSp>
          <p:nvCxnSpPr>
            <p:cNvPr id="11" name="直接连接符 10"/>
            <p:cNvCxnSpPr/>
            <p:nvPr>
              <p:custDataLst>
                <p:tags r:id="rId18"/>
              </p:custDataLst>
            </p:nvPr>
          </p:nvCxnSpPr>
          <p:spPr>
            <a:xfrm flipH="1">
              <a:off x="795729" y="2330248"/>
              <a:ext cx="87085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>
              <p:custDataLst>
                <p:tags r:id="rId19"/>
              </p:custDataLst>
            </p:nvPr>
          </p:nvSpPr>
          <p:spPr>
            <a:xfrm>
              <a:off x="1785257" y="4515814"/>
              <a:ext cx="558800" cy="5588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14" name="文本框 18"/>
            <p:cNvSpPr txBox="1"/>
            <p:nvPr>
              <p:custDataLst>
                <p:tags r:id="rId20"/>
              </p:custDataLst>
            </p:nvPr>
          </p:nvSpPr>
          <p:spPr>
            <a:xfrm>
              <a:off x="1812036" y="4615543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accent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O2</a:t>
              </a:r>
              <a:endParaRPr lang="zh-CN" altLang="en-US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15" name="文本框 19"/>
            <p:cNvSpPr txBox="1"/>
            <p:nvPr>
              <p:custDataLst>
                <p:tags r:id="rId21"/>
              </p:custDataLst>
            </p:nvPr>
          </p:nvSpPr>
          <p:spPr>
            <a:xfrm>
              <a:off x="1173710" y="1797274"/>
              <a:ext cx="10972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accent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搜索模块</a:t>
              </a:r>
            </a:p>
          </p:txBody>
        </p:sp>
        <p:sp>
          <p:nvSpPr>
            <p:cNvPr id="16" name="文本框 20"/>
            <p:cNvSpPr txBox="1"/>
            <p:nvPr>
              <p:custDataLst>
                <p:tags r:id="rId22"/>
              </p:custDataLst>
            </p:nvPr>
          </p:nvSpPr>
          <p:spPr>
            <a:xfrm>
              <a:off x="1173710" y="2516942"/>
              <a:ext cx="1967405" cy="1383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垂直搜索医疗相关问题、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药品问题、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健康生活问题、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以及历史对话消息</a:t>
              </a:r>
            </a:p>
          </p:txBody>
        </p:sp>
      </p:grpSp>
      <p:grpSp>
        <p:nvGrpSpPr>
          <p:cNvPr id="17" name="组合 16"/>
          <p:cNvGrpSpPr/>
          <p:nvPr>
            <p:custDataLst>
              <p:tags r:id="rId3"/>
            </p:custDataLst>
          </p:nvPr>
        </p:nvGrpSpPr>
        <p:grpSpPr>
          <a:xfrm>
            <a:off x="6205097" y="1939075"/>
            <a:ext cx="2537855" cy="3528489"/>
            <a:chOff x="795729" y="1546125"/>
            <a:chExt cx="2537855" cy="3528489"/>
          </a:xfrm>
        </p:grpSpPr>
        <p:sp>
          <p:nvSpPr>
            <p:cNvPr id="18" name="矩形: 圆角 17"/>
            <p:cNvSpPr/>
            <p:nvPr>
              <p:custDataLst>
                <p:tags r:id="rId11"/>
              </p:custDataLst>
            </p:nvPr>
          </p:nvSpPr>
          <p:spPr>
            <a:xfrm>
              <a:off x="795729" y="1546125"/>
              <a:ext cx="2537855" cy="3258457"/>
            </a:xfrm>
            <a:prstGeom prst="roundRect">
              <a:avLst>
                <a:gd name="adj" fmla="val 8398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cxnSp>
          <p:nvCxnSpPr>
            <p:cNvPr id="19" name="直接连接符 18"/>
            <p:cNvCxnSpPr/>
            <p:nvPr>
              <p:custDataLst>
                <p:tags r:id="rId12"/>
              </p:custDataLst>
            </p:nvPr>
          </p:nvCxnSpPr>
          <p:spPr>
            <a:xfrm flipH="1">
              <a:off x="795729" y="2330248"/>
              <a:ext cx="87085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/>
            <p:cNvSpPr/>
            <p:nvPr>
              <p:custDataLst>
                <p:tags r:id="rId13"/>
              </p:custDataLst>
            </p:nvPr>
          </p:nvSpPr>
          <p:spPr>
            <a:xfrm>
              <a:off x="1785257" y="4515814"/>
              <a:ext cx="558800" cy="5588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21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1812036" y="4615543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accent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O3</a:t>
              </a:r>
              <a:endParaRPr lang="zh-CN" altLang="en-US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22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1173710" y="1797274"/>
              <a:ext cx="10972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dirty="0">
                  <a:solidFill>
                    <a:schemeClr val="accent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登录模块</a:t>
              </a:r>
            </a:p>
          </p:txBody>
        </p:sp>
        <p:sp>
          <p:nvSpPr>
            <p:cNvPr id="23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1173710" y="2516942"/>
              <a:ext cx="1967405" cy="1061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用户进行</a:t>
              </a:r>
              <a:r>
                <a:rPr lang="zh-CN" altLang="en-US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注册之</a:t>
              </a:r>
              <a:r>
                <a:rPr lang="zh-CN" altLang="en-US" sz="14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后方能开始</a:t>
              </a:r>
              <a:r>
                <a:rPr lang="zh-CN" altLang="en-US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使用，如果已有账户可以直接</a:t>
              </a:r>
              <a:r>
                <a:rPr lang="zh-CN" altLang="en-US" sz="14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登录</a:t>
              </a:r>
              <a:endPara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24" name="组合 23"/>
          <p:cNvGrpSpPr/>
          <p:nvPr>
            <p:custDataLst>
              <p:tags r:id="rId4"/>
            </p:custDataLst>
          </p:nvPr>
        </p:nvGrpSpPr>
        <p:grpSpPr>
          <a:xfrm>
            <a:off x="8961145" y="1939075"/>
            <a:ext cx="2537855" cy="3528489"/>
            <a:chOff x="795729" y="1546125"/>
            <a:chExt cx="2537855" cy="3528489"/>
          </a:xfrm>
        </p:grpSpPr>
        <p:sp>
          <p:nvSpPr>
            <p:cNvPr id="25" name="矩形: 圆角 24"/>
            <p:cNvSpPr/>
            <p:nvPr>
              <p:custDataLst>
                <p:tags r:id="rId5"/>
              </p:custDataLst>
            </p:nvPr>
          </p:nvSpPr>
          <p:spPr>
            <a:xfrm>
              <a:off x="795729" y="1546125"/>
              <a:ext cx="2537855" cy="3258457"/>
            </a:xfrm>
            <a:prstGeom prst="roundRect">
              <a:avLst>
                <a:gd name="adj" fmla="val 8398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cxnSp>
          <p:nvCxnSpPr>
            <p:cNvPr id="26" name="直接连接符 25"/>
            <p:cNvCxnSpPr/>
            <p:nvPr>
              <p:custDataLst>
                <p:tags r:id="rId6"/>
              </p:custDataLst>
            </p:nvPr>
          </p:nvCxnSpPr>
          <p:spPr>
            <a:xfrm flipH="1">
              <a:off x="795729" y="2330248"/>
              <a:ext cx="87085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>
              <p:custDataLst>
                <p:tags r:id="rId7"/>
              </p:custDataLst>
            </p:nvPr>
          </p:nvSpPr>
          <p:spPr>
            <a:xfrm>
              <a:off x="1785257" y="4515814"/>
              <a:ext cx="558800" cy="5588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28" name="文本框 46"/>
            <p:cNvSpPr txBox="1"/>
            <p:nvPr>
              <p:custDataLst>
                <p:tags r:id="rId8"/>
              </p:custDataLst>
            </p:nvPr>
          </p:nvSpPr>
          <p:spPr>
            <a:xfrm>
              <a:off x="1812036" y="4615543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accent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O4</a:t>
              </a:r>
              <a:endParaRPr lang="zh-CN" altLang="en-US" dirty="0">
                <a:solidFill>
                  <a:schemeClr val="accen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29" name="文本框 47"/>
            <p:cNvSpPr txBox="1"/>
            <p:nvPr>
              <p:custDataLst>
                <p:tags r:id="rId9"/>
              </p:custDataLst>
            </p:nvPr>
          </p:nvSpPr>
          <p:spPr>
            <a:xfrm>
              <a:off x="1173710" y="1797274"/>
              <a:ext cx="15544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dirty="0">
                  <a:solidFill>
                    <a:schemeClr val="accent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个人信息模块</a:t>
              </a:r>
            </a:p>
          </p:txBody>
        </p:sp>
        <p:sp>
          <p:nvSpPr>
            <p:cNvPr id="30" name="文本框 48"/>
            <p:cNvSpPr txBox="1"/>
            <p:nvPr>
              <p:custDataLst>
                <p:tags r:id="rId10"/>
              </p:custDataLst>
            </p:nvPr>
          </p:nvSpPr>
          <p:spPr>
            <a:xfrm>
              <a:off x="1173710" y="2516942"/>
              <a:ext cx="1967405" cy="17068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在此可以查看个人的问诊记录，同时可以在此输入记录自己的各项身体指标，再经由</a:t>
              </a:r>
              <a:r>
                <a:rPr lang="en-US" altLang="zh-CN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AI</a:t>
              </a:r>
              <a:r>
                <a:rPr lang="zh-CN" altLang="en-US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分析并制定相应的健康计划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同侧圆角矩形 4"/>
          <p:cNvSpPr/>
          <p:nvPr/>
        </p:nvSpPr>
        <p:spPr>
          <a:xfrm>
            <a:off x="4770784" y="1278835"/>
            <a:ext cx="2650434" cy="549965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第三部分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3018235" y="2570590"/>
            <a:ext cx="6155531" cy="1985718"/>
            <a:chOff x="3264723" y="2475297"/>
            <a:chExt cx="6155531" cy="1985718"/>
          </a:xfrm>
        </p:grpSpPr>
        <p:sp>
          <p:nvSpPr>
            <p:cNvPr id="39" name="文本框 38"/>
            <p:cNvSpPr txBox="1"/>
            <p:nvPr/>
          </p:nvSpPr>
          <p:spPr>
            <a:xfrm>
              <a:off x="3264723" y="2475297"/>
              <a:ext cx="5486400" cy="147701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kumimoji="1" lang="en-US" altLang="zh-CN" sz="9600" dirty="0">
                  <a:solidFill>
                    <a:schemeClr val="accent1"/>
                  </a:solidFill>
                  <a:latin typeface="+mj-ea"/>
                  <a:ea typeface="+mj-ea"/>
                  <a:sym typeface="+mn-ea"/>
                </a:rPr>
                <a:t> </a:t>
              </a:r>
              <a:r>
                <a:rPr kumimoji="1" lang="zh-CN" altLang="en-US" sz="9600" dirty="0">
                  <a:solidFill>
                    <a:schemeClr val="accent1"/>
                  </a:solidFill>
                  <a:latin typeface="+mj-ea"/>
                  <a:ea typeface="+mj-ea"/>
                  <a:sym typeface="+mn-ea"/>
                </a:rPr>
                <a:t>过程管理</a:t>
              </a:r>
              <a:endParaRPr kumimoji="1" lang="zh-CN" altLang="en-US" sz="96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306390" y="3845700"/>
              <a:ext cx="6113864" cy="61531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dist"/>
              <a:r>
                <a:rPr kumimoji="1" lang="en-US" altLang="zh-CN" sz="4000" dirty="0">
                  <a:solidFill>
                    <a:schemeClr val="accent1"/>
                  </a:solidFill>
                </a:rPr>
                <a:t>process management</a:t>
              </a:r>
              <a:endParaRPr kumimoji="1" lang="zh-CN" altLang="en-US" sz="4000" dirty="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  <p:tag name="COMMONDATA" val="eyJjb3VudCI6MTAsImhkaWQiOiI2YWY0ZGEzYzA1YzkzYjYzNjkzYzM1YWU2ZDM2NThiMCIsInVzZXJDb3VudCI6MTB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5.20787401574802,&quot;left&quot;:199.98712598425197,&quot;top&quot;:257.5592913385827,&quot;width&quot;:576.0258267716534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540944881889,&quot;left&quot;:64.65,&quot;top&quot;:157.02062992125985,&quot;width&quot;:830.7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540944881889,&quot;left&quot;:64.65,&quot;top&quot;:157.02062992125985,&quot;width&quot;:830.7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540944881889,&quot;left&quot;:64.65,&quot;top&quot;:157.02062992125985,&quot;width&quot;:830.7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540944881889,&quot;left&quot;:64.65,&quot;top&quot;:157.02062992125985,&quot;width&quot;:830.7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5.20787401574802,&quot;left&quot;:199.98712598425197,&quot;top&quot;:257.5592913385827,&quot;width&quot;:576.0258267716534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5.20787401574802,&quot;left&quot;:199.98712598425197,&quot;top&quot;:257.5592913385827,&quot;width&quot;:576.0258267716534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5.20787401574802,&quot;left&quot;:199.98712598425197,&quot;top&quot;:257.5592913385827,&quot;width&quot;:576.0258267716534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55842519685035,&quot;left&quot;:53.02858267716535,&quot;top&quot;:131.5207874015748,&quot;width&quot;:852.3428346456692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7.9615748031496,&quot;left&quot;:126.7,&quot;top&quot;:57.4,&quot;width&quot;:786.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7.9615748031496,&quot;left&quot;:126.7,&quot;top&quot;:57.4,&quot;width&quot;:786.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7.9615748031496,&quot;left&quot;:126.7,&quot;top&quot;:57.4,&quot;width&quot;:786.4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7.9615748031496,&quot;left&quot;:126.7,&quot;top&quot;:57.4,&quot;width&quot;:786.4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7.9615748031496,&quot;left&quot;:126.7,&quot;top&quot;:57.4,&quot;width&quot;:786.4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2372440944881,&quot;left&quot;:113.00007874015748,&quot;top&quot;:142.3603937007874,&quot;width&quot;:733.999881889763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5.20787401574802,&quot;left&quot;:199.98712598425197,&quot;top&quot;:257.5592913385827,&quot;width&quot;:576.0258267716534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2372440944881,&quot;left&quot;:113.00007874015748,&quot;top&quot;:142.3603937007874,&quot;width&quot;:733.9998818897637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2372440944881,&quot;left&quot;:113.00007874015748,&quot;top&quot;:142.3603937007874,&quot;width&quot;:733.9998818897637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2372440944881,&quot;left&quot;:113.00007874015748,&quot;top&quot;:142.3603937007874,&quot;width&quot;:733.9998818897637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2372440944881,&quot;left&quot;:113.00007874015748,&quot;top&quot;:142.3603937007874,&quot;width&quot;:733.9998818897637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2372440944881,&quot;left&quot;:113.00007874015748,&quot;top&quot;:142.3603937007874,&quot;width&quot;:733.9998818897637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2372440944881,&quot;left&quot;:113.00007874015748,&quot;top&quot;:142.3603937007874,&quot;width&quot;:733.9998818897637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2372440944881,&quot;left&quot;:113.00007874015748,&quot;top&quot;:142.3603937007874,&quot;width&quot;:733.9998818897637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2372440944881,&quot;left&quot;:113.00007874015748,&quot;top&quot;:142.3603937007874,&quot;width&quot;:733.9998818897637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2372440944881,&quot;left&quot;:113.00007874015748,&quot;top&quot;:142.3603937007874,&quot;width&quot;:733.9998818897637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2372440944881,&quot;left&quot;:113.00007874015748,&quot;top&quot;:142.3603937007874,&quot;width&quot;:733.999881889763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5.20787401574802,&quot;left&quot;:199.98712598425197,&quot;top&quot;:257.5592913385827,&quot;width&quot;:576.0258267716534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2372440944881,&quot;left&quot;:113.00007874015748,&quot;top&quot;:142.3603937007874,&quot;width&quot;:733.9998818897637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2372440944881,&quot;left&quot;:113.00007874015748,&quot;top&quot;:142.3603937007874,&quot;width&quot;:733.9998818897637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2372440944881,&quot;left&quot;:113.00007874015748,&quot;top&quot;:142.3603937007874,&quot;width&quot;:733.9998818897637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27862204724406,&quot;left&quot;:68.87500000000003,&quot;top&quot;:245.28456692913386,&quot;width&quot;:823.1237007874015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27862204724406,&quot;left&quot;:68.87500000000003,&quot;top&quot;:245.28456692913386,&quot;width&quot;:823.1237007874015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27862204724406,&quot;left&quot;:68.87500000000003,&quot;top&quot;:245.28456692913386,&quot;width&quot;:823.1237007874015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27862204724406,&quot;left&quot;:68.87500000000003,&quot;top&quot;:245.28456692913386,&quot;width&quot;:823.1237007874015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27862204724406,&quot;left&quot;:68.87500000000003,&quot;top&quot;:245.28456692913386,&quot;width&quot;:823.123700787401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5.20787401574802,&quot;left&quot;:199.98712598425197,&quot;top&quot;:257.5592913385827,&quot;width&quot;:576.0258267716534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KSO_WM_DIAGRAM_VIRTUALLY_FRAME" val="{&quot;height&quot;:245.27862204724406,&quot;left&quot;:68.87500000000003,&quot;top&quot;:245.28456692913386,&quot;width&quot;:823.1237007874015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27862204724406,&quot;left&quot;:68.87500000000003,&quot;top&quot;:245.28456692913386,&quot;width&quot;:823.1237007874015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KSO_WM_DIAGRAM_VIRTUALLY_FRAME" val="{&quot;height&quot;:245.27862204724406,&quot;left&quot;:68.87500000000003,&quot;top&quot;:245.28456692913386,&quot;width&quot;:823.1237007874015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5.20787401574802,&quot;left&quot;:199.98712598425197,&quot;top&quot;:257.5592913385827,&quot;width&quot;:576.0258267716534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5.20787401574802,&quot;left&quot;:199.98712598425197,&quot;top&quot;:257.5592913385827,&quot;width&quot;:576.0258267716534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5.20787401574802,&quot;left&quot;:199.98712598425197,&quot;top&quot;:257.5592913385827,&quot;width&quot;:576.0258267716534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7.8337795275591,&quot;left&quot;:54.56685039370078,&quot;top&quot;:152.6830708661417,&quot;width&quot;:857.1974015748032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45,&quot;left&quot;:55.5,&quot;top&quot;:148.73291338582675,&quot;width&quot;:849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45,&quot;left&quot;:55.5,&quot;top&quot;:148.73291338582675,&quot;width&quot;:849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45,&quot;left&quot;:55.5,&quot;top&quot;:148.73291338582675,&quot;width&quot;:849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45,&quot;left&quot;:55.5,&quot;top&quot;:148.73291338582675,&quot;width&quot;:849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45,&quot;left&quot;:55.5,&quot;top&quot;:148.73291338582675,&quot;width&quot;:849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45,&quot;left&quot;:55.5,&quot;top&quot;:148.73291338582675,&quot;width&quot;:849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45,&quot;left&quot;:55.5,&quot;top&quot;:148.73291338582675,&quot;width&quot;:849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45,&quot;left&quot;:55.5,&quot;top&quot;:148.73291338582675,&quot;width&quot;:849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45,&quot;left&quot;:55.5,&quot;top&quot;:148.73291338582675,&quot;width&quot;:849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5.20787401574802,&quot;left&quot;:199.98712598425197,&quot;top&quot;:257.5592913385827,&quot;width&quot;:576.0258267716534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45,&quot;left&quot;:55.5,&quot;top&quot;:148.73291338582675,&quot;width&quot;:849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45,&quot;left&quot;:55.5,&quot;top&quot;:148.73291338582675,&quot;width&quot;:849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45,&quot;left&quot;:55.5,&quot;top&quot;:148.73291338582675,&quot;width&quot;:849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45,&quot;left&quot;:55.5,&quot;top&quot;:148.73291338582675,&quot;width&quot;:849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540944881889,&quot;left&quot;:64.65,&quot;top&quot;:157.02062992125985,&quot;width&quot;:830.7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540944881889,&quot;left&quot;:64.65,&quot;top&quot;:157.02062992125985,&quot;width&quot;:830.7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540944881889,&quot;left&quot;:64.65,&quot;top&quot;:157.02062992125985,&quot;width&quot;:830.7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540944881889,&quot;left&quot;:64.65,&quot;top&quot;:157.02062992125985,&quot;width&quot;:830.7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540944881889,&quot;left&quot;:64.65,&quot;top&quot;:157.02062992125985,&quot;width&quot;:830.7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540944881889,&quot;left&quot;:64.65,&quot;top&quot;:157.02062992125985,&quot;width&quot;:830.7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5.20787401574802,&quot;left&quot;:199.98712598425197,&quot;top&quot;:257.5592913385827,&quot;width&quot;:576.0258267716534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540944881889,&quot;left&quot;:64.65,&quot;top&quot;:157.02062992125985,&quot;width&quot;:830.7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540944881889,&quot;left&quot;:64.65,&quot;top&quot;:157.02062992125985,&quot;width&quot;:830.7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540944881889,&quot;left&quot;:64.65,&quot;top&quot;:157.02062992125985,&quot;width&quot;:830.7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540944881889,&quot;left&quot;:64.65,&quot;top&quot;:157.02062992125985,&quot;width&quot;:830.7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540944881889,&quot;left&quot;:64.65,&quot;top&quot;:157.02062992125985,&quot;width&quot;:830.7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540944881889,&quot;left&quot;:64.65,&quot;top&quot;:157.02062992125985,&quot;width&quot;:830.7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540944881889,&quot;left&quot;:64.65,&quot;top&quot;:157.02062992125985,&quot;width&quot;:830.7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540944881889,&quot;left&quot;:64.65,&quot;top&quot;:157.02062992125985,&quot;width&quot;:830.7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540944881889,&quot;left&quot;:64.65,&quot;top&quot;:157.02062992125985,&quot;width&quot;:830.7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540944881889,&quot;left&quot;:64.65,&quot;top&quot;:157.02062992125985,&quot;width&quot;:830.7}"/>
</p:tagLst>
</file>

<file path=ppt/theme/theme1.xml><?xml version="1.0" encoding="utf-8"?>
<a:theme xmlns:a="http://schemas.openxmlformats.org/drawingml/2006/main" name="Office 主题​​">
  <a:themeElements>
    <a:clrScheme name="自定义 12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5E6FA2"/>
      </a:accent1>
      <a:accent2>
        <a:srgbClr val="F8E6EE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5">
      <a:majorFont>
        <a:latin typeface="思源宋体 CN Heavy"/>
        <a:ea typeface="思源宋体 CN Heavy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747</Words>
  <Application>Microsoft Office PowerPoint</Application>
  <PresentationFormat>宽屏</PresentationFormat>
  <Paragraphs>115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思源宋体 CN Heavy</vt:lpstr>
      <vt:lpstr>Alibaba PuHuiTi M</vt:lpstr>
      <vt:lpstr>微软雅黑</vt:lpstr>
      <vt:lpstr>思源黑体 CN Regular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wc</dc:creator>
  <cp:lastModifiedBy>沐子冰</cp:lastModifiedBy>
  <cp:revision>28</cp:revision>
  <dcterms:created xsi:type="dcterms:W3CDTF">2024-01-17T15:47:00Z</dcterms:created>
  <dcterms:modified xsi:type="dcterms:W3CDTF">2024-11-26T02:37:42Z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4CD6555D28BF4E64865B0B3914AC049B_11</vt:lpwstr>
  </property>
  <property fmtid="{D5CDD505-2E9C-101B-9397-08002B2CF9AE}" pid="3" name="KSOProductBuildVer">
    <vt:lpwstr>2052-12.1.0.18276</vt:lpwstr>
  </property>
  <property fmtid="{D5CDD505-2E9C-101B-9397-08002B2CF9AE}" pid="4" name="KSOTemplateUUID">
    <vt:lpwstr>v1.0_mb_3SqNF/qHDzpMrjX0cre1eg==</vt:lpwstr>
  </property>
</Properties>
</file>